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Lst>
  <p:notesMasterIdLst>
    <p:notesMasterId r:id="rId54"/>
  </p:notesMasterIdLst>
  <p:handoutMasterIdLst>
    <p:handoutMasterId r:id="rId55"/>
  </p:handoutMasterIdLst>
  <p:sldIdLst>
    <p:sldId id="1610" r:id="rId2"/>
    <p:sldId id="1609" r:id="rId3"/>
    <p:sldId id="1614" r:id="rId4"/>
    <p:sldId id="1612" r:id="rId5"/>
    <p:sldId id="1606" r:id="rId6"/>
    <p:sldId id="1607" r:id="rId7"/>
    <p:sldId id="1608" r:id="rId8"/>
    <p:sldId id="1630" r:id="rId9"/>
    <p:sldId id="1631" r:id="rId10"/>
    <p:sldId id="1514" r:id="rId11"/>
    <p:sldId id="1585" r:id="rId12"/>
    <p:sldId id="1613" r:id="rId13"/>
    <p:sldId id="1627" r:id="rId14"/>
    <p:sldId id="1628" r:id="rId15"/>
    <p:sldId id="1629" r:id="rId16"/>
    <p:sldId id="1558" r:id="rId17"/>
    <p:sldId id="1586" r:id="rId18"/>
    <p:sldId id="1615" r:id="rId19"/>
    <p:sldId id="1616" r:id="rId20"/>
    <p:sldId id="1565" r:id="rId21"/>
    <p:sldId id="1590" r:id="rId22"/>
    <p:sldId id="1589" r:id="rId23"/>
    <p:sldId id="1592" r:id="rId24"/>
    <p:sldId id="1593" r:id="rId25"/>
    <p:sldId id="1594" r:id="rId26"/>
    <p:sldId id="1581" r:id="rId27"/>
    <p:sldId id="1569" r:id="rId28"/>
    <p:sldId id="1572" r:id="rId29"/>
    <p:sldId id="1601" r:id="rId30"/>
    <p:sldId id="1617" r:id="rId31"/>
    <p:sldId id="1559" r:id="rId32"/>
    <p:sldId id="1618" r:id="rId33"/>
    <p:sldId id="1619" r:id="rId34"/>
    <p:sldId id="1560" r:id="rId35"/>
    <p:sldId id="1574" r:id="rId36"/>
    <p:sldId id="1597" r:id="rId37"/>
    <p:sldId id="1600" r:id="rId38"/>
    <p:sldId id="1603" r:id="rId39"/>
    <p:sldId id="1602" r:id="rId40"/>
    <p:sldId id="1620" r:id="rId41"/>
    <p:sldId id="1575" r:id="rId42"/>
    <p:sldId id="1622" r:id="rId43"/>
    <p:sldId id="1576" r:id="rId44"/>
    <p:sldId id="1623" r:id="rId45"/>
    <p:sldId id="1580" r:id="rId46"/>
    <p:sldId id="1624" r:id="rId47"/>
    <p:sldId id="1621" r:id="rId48"/>
    <p:sldId id="1625" r:id="rId49"/>
    <p:sldId id="1578" r:id="rId50"/>
    <p:sldId id="1573" r:id="rId51"/>
    <p:sldId id="1626" r:id="rId52"/>
    <p:sldId id="1502"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7D31"/>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2" autoAdjust="0"/>
    <p:restoredTop sz="62262" autoAdjust="0"/>
  </p:normalViewPr>
  <p:slideViewPr>
    <p:cSldViewPr snapToGrid="0">
      <p:cViewPr varScale="1">
        <p:scale>
          <a:sx n="73" d="100"/>
          <a:sy n="73" d="100"/>
        </p:scale>
        <p:origin x="1680" y="6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91" d="100"/>
          <a:sy n="91" d="100"/>
        </p:scale>
        <p:origin x="3750" y="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image" Target="../media/image16.png"/><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image" Target="../media/image16.png"/><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FF8BA2A-500B-413D-8B7A-0FD72A53075A}">
      <dgm:prSet phldrT="[Text]" custT="1"/>
      <dgm:spPr/>
      <dgm:t>
        <a:bodyPr/>
        <a:lstStyle/>
        <a:p>
          <a:pPr algn="ctr"/>
          <a:r>
            <a:rPr lang="en-US" sz="2800" dirty="0">
              <a:latin typeface="+mj-lt"/>
            </a:rPr>
            <a:t>Business Understanding</a:t>
          </a:r>
        </a:p>
      </dgm:t>
    </dgm:pt>
    <dgm:pt modelId="{A445CB5E-895F-4150-B184-2C8283752FC5}" type="parTrans" cxnId="{A346880C-19BB-492E-86E8-A5888A7956E2}">
      <dgm:prSet/>
      <dgm:spPr/>
      <dgm:t>
        <a:bodyPr/>
        <a:lstStyle/>
        <a:p>
          <a:endParaRPr lang="en-US">
            <a:latin typeface="+mj-lt"/>
          </a:endParaRPr>
        </a:p>
      </dgm:t>
    </dgm:pt>
    <dgm:pt modelId="{F4903262-3BB8-4A76-A3AA-54C0993BC220}" type="sibTrans" cxnId="{A346880C-19BB-492E-86E8-A5888A7956E2}">
      <dgm:prSet/>
      <dgm:spPr/>
      <dgm:t>
        <a:bodyPr/>
        <a:lstStyle/>
        <a:p>
          <a:endParaRPr lang="en-US">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a:latin typeface="+mj-lt"/>
          </a:endParaRPr>
        </a:p>
      </dgm:t>
    </dgm:pt>
    <dgm:pt modelId="{C3FF912E-6EAA-40C0-8E91-AAAED8175040}" type="sibTrans" cxnId="{B844C6F1-2818-4F3A-97BB-A513A7A6487D}">
      <dgm:prSet/>
      <dgm:spPr/>
      <dgm:t>
        <a:bodyPr/>
        <a:lstStyle/>
        <a:p>
          <a:endParaRPr lang="en-US">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a:latin typeface="+mj-lt"/>
          </a:endParaRPr>
        </a:p>
      </dgm:t>
    </dgm:pt>
    <dgm:pt modelId="{C70C4ADA-4F3B-4BCA-9873-A32F1BD4BEED}" type="sibTrans" cxnId="{220E0694-B595-46BE-BDB9-2B1763BF7F42}">
      <dgm:prSet/>
      <dgm:spPr/>
      <dgm:t>
        <a:bodyPr/>
        <a:lstStyle/>
        <a:p>
          <a:endParaRPr lang="en-US">
            <a:latin typeface="+mj-lt"/>
          </a:endParaRPr>
        </a:p>
      </dgm:t>
    </dgm:pt>
    <dgm:pt modelId="{F1A8E0FB-6830-44B9-AD5D-2C6541803F4D}">
      <dgm:prSet phldrT="[Text]" custT="1"/>
      <dgm:spPr/>
      <dgm:t>
        <a:bodyPr/>
        <a:lstStyle/>
        <a:p>
          <a:pPr algn="ctr"/>
          <a:r>
            <a:rPr lang="en-US" sz="2800" dirty="0">
              <a:latin typeface="+mj-lt"/>
            </a:rPr>
            <a:t>Data Acquisition and Understanding</a:t>
          </a:r>
        </a:p>
      </dgm:t>
    </dgm:pt>
    <dgm:pt modelId="{BA9882FF-0D62-440B-AE35-07B5440B7352}" type="parTrans" cxnId="{DA864F5A-43C0-4EAB-ACD8-C653DCDBC285}">
      <dgm:prSet/>
      <dgm:spPr/>
      <dgm:t>
        <a:bodyPr/>
        <a:lstStyle/>
        <a:p>
          <a:endParaRPr lang="en-US">
            <a:latin typeface="+mj-lt"/>
          </a:endParaRPr>
        </a:p>
      </dgm:t>
    </dgm:pt>
    <dgm:pt modelId="{BE3BCC92-A824-45B0-AD74-589AA75A91ED}" type="sibTrans" cxnId="{DA864F5A-43C0-4EAB-ACD8-C653DCDBC285}">
      <dgm:prSet/>
      <dgm:spPr/>
      <dgm:t>
        <a:bodyPr/>
        <a:lstStyle/>
        <a:p>
          <a:endParaRPr lang="en-US">
            <a:latin typeface="+mj-lt"/>
          </a:endParaRPr>
        </a:p>
      </dgm:t>
    </dgm:pt>
    <dgm:pt modelId="{6DCAF490-84DF-45AB-95F8-850141BC8BDF}">
      <dgm:prSet phldrT="[Text]" custT="1"/>
      <dgm:spPr/>
      <dgm:t>
        <a:bodyPr/>
        <a:lstStyle/>
        <a:p>
          <a:r>
            <a:rPr lang="en-US" sz="2000" dirty="0">
              <a:latin typeface="+mj-lt"/>
            </a:rPr>
            <a:t>Ingest Data</a:t>
          </a:r>
        </a:p>
      </dgm:t>
    </dgm:pt>
    <dgm:pt modelId="{313354FE-947E-4C91-850E-55158EB5406E}" type="parTrans" cxnId="{DB01149F-013B-4AAC-83B8-EA5A02812FB1}">
      <dgm:prSet/>
      <dgm:spPr/>
      <dgm:t>
        <a:bodyPr/>
        <a:lstStyle/>
        <a:p>
          <a:endParaRPr lang="en-US">
            <a:latin typeface="+mj-lt"/>
          </a:endParaRPr>
        </a:p>
      </dgm:t>
    </dgm:pt>
    <dgm:pt modelId="{263CB43B-A0A5-48BB-9C20-6635267C3C22}" type="sibTrans" cxnId="{DB01149F-013B-4AAC-83B8-EA5A02812FB1}">
      <dgm:prSet/>
      <dgm:spPr/>
      <dgm:t>
        <a:bodyPr/>
        <a:lstStyle/>
        <a:p>
          <a:endParaRPr lang="en-US">
            <a:latin typeface="+mj-lt"/>
          </a:endParaRPr>
        </a:p>
      </dgm:t>
    </dgm:pt>
    <dgm:pt modelId="{FFA8810D-171E-4ADC-9CA8-AD57E9D504B9}">
      <dgm:prSet phldrT="[Text]" custT="1"/>
      <dgm:spPr/>
      <dgm:t>
        <a:bodyPr/>
        <a:lstStyle/>
        <a:p>
          <a:r>
            <a:rPr lang="en-US" sz="2000" dirty="0">
              <a:latin typeface="+mj-lt"/>
            </a:rPr>
            <a:t>Explore Data</a:t>
          </a:r>
        </a:p>
      </dgm:t>
    </dgm:pt>
    <dgm:pt modelId="{5D65951A-CE03-4794-9B2D-0A910A6F7FFB}" type="parTrans" cxnId="{E0CB53AF-1846-4839-A817-1BC95F8C73F9}">
      <dgm:prSet/>
      <dgm:spPr/>
      <dgm:t>
        <a:bodyPr/>
        <a:lstStyle/>
        <a:p>
          <a:endParaRPr lang="en-US">
            <a:latin typeface="+mj-lt"/>
          </a:endParaRPr>
        </a:p>
      </dgm:t>
    </dgm:pt>
    <dgm:pt modelId="{39C8D19E-6ADE-404A-843B-5F7020E72704}" type="sibTrans" cxnId="{E0CB53AF-1846-4839-A817-1BC95F8C73F9}">
      <dgm:prSet/>
      <dgm:spPr/>
      <dgm:t>
        <a:bodyPr/>
        <a:lstStyle/>
        <a:p>
          <a:endParaRPr lang="en-US">
            <a:latin typeface="+mj-lt"/>
          </a:endParaRPr>
        </a:p>
      </dgm:t>
    </dgm:pt>
    <dgm:pt modelId="{D66E06A0-8A7E-4EC6-8113-DDE9A8B91FA6}">
      <dgm:prSet phldrT="[Text]" custT="1"/>
      <dgm:spPr/>
      <dgm:t>
        <a:bodyPr/>
        <a:lstStyle/>
        <a:p>
          <a:pPr algn="ctr"/>
          <a:r>
            <a:rPr lang="en-US" sz="2800" dirty="0">
              <a:latin typeface="+mj-lt"/>
            </a:rPr>
            <a:t>Modeling</a:t>
          </a:r>
        </a:p>
      </dgm:t>
    </dgm:pt>
    <dgm:pt modelId="{C867E6D7-68AF-43C6-9E80-BCCDD787550D}" type="parTrans" cxnId="{BEEC91A6-BF3F-4E21-859A-6D47ACAB8869}">
      <dgm:prSet/>
      <dgm:spPr/>
      <dgm:t>
        <a:bodyPr/>
        <a:lstStyle/>
        <a:p>
          <a:endParaRPr lang="en-US">
            <a:latin typeface="+mj-lt"/>
          </a:endParaRPr>
        </a:p>
      </dgm:t>
    </dgm:pt>
    <dgm:pt modelId="{4B0A02DB-F299-4AF6-A72B-B326FF7FE0BF}" type="sibTrans" cxnId="{BEEC91A6-BF3F-4E21-859A-6D47ACAB8869}">
      <dgm:prSet/>
      <dgm:spPr/>
      <dgm:t>
        <a:bodyPr/>
        <a:lstStyle/>
        <a:p>
          <a:endParaRPr lang="en-US">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a:latin typeface="+mj-lt"/>
          </a:endParaRPr>
        </a:p>
      </dgm:t>
    </dgm:pt>
    <dgm:pt modelId="{1759AAC5-ADE9-4C55-8CBC-F1BA87C7A449}" type="sibTrans" cxnId="{61EC2C2C-336E-4152-BF38-E133255426BA}">
      <dgm:prSet/>
      <dgm:spPr/>
      <dgm:t>
        <a:bodyPr/>
        <a:lstStyle/>
        <a:p>
          <a:endParaRPr lang="en-US">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a:latin typeface="+mj-lt"/>
          </a:endParaRPr>
        </a:p>
      </dgm:t>
    </dgm:pt>
    <dgm:pt modelId="{7ECF0E78-DA31-4B08-B8BA-D36DB4135973}" type="sibTrans" cxnId="{F0686254-8BC6-438F-8EFC-387D3C1B4582}">
      <dgm:prSet/>
      <dgm:spPr/>
      <dgm:t>
        <a:bodyPr/>
        <a:lstStyle/>
        <a:p>
          <a:endParaRPr lang="en-US">
            <a:latin typeface="+mj-lt"/>
          </a:endParaRPr>
        </a:p>
      </dgm:t>
    </dgm:pt>
    <dgm:pt modelId="{31989D70-38F8-40B4-A5B4-5B64244B04DB}">
      <dgm:prSet phldrT="[Text]" custT="1"/>
      <dgm:spPr/>
      <dgm:t>
        <a:bodyPr/>
        <a:lstStyle/>
        <a:p>
          <a:pPr algn="ctr"/>
          <a:r>
            <a:rPr lang="en-US" sz="2800" dirty="0">
              <a:latin typeface="+mj-lt"/>
            </a:rPr>
            <a:t>Deployment</a:t>
          </a:r>
        </a:p>
      </dgm:t>
    </dgm:pt>
    <dgm:pt modelId="{E572721F-5C44-451C-B622-59B69949FB6F}" type="parTrans" cxnId="{991DC740-DAA8-4D0F-9BAB-A0D216E7CC9C}">
      <dgm:prSet/>
      <dgm:spPr/>
      <dgm:t>
        <a:bodyPr/>
        <a:lstStyle/>
        <a:p>
          <a:endParaRPr lang="en-US">
            <a:latin typeface="+mj-lt"/>
          </a:endParaRPr>
        </a:p>
      </dgm:t>
    </dgm:pt>
    <dgm:pt modelId="{FF3730C5-5E1C-4ACF-986C-1F8BDC2A87DC}" type="sibTrans" cxnId="{991DC740-DAA8-4D0F-9BAB-A0D216E7CC9C}">
      <dgm:prSet/>
      <dgm:spPr/>
      <dgm:t>
        <a:bodyPr/>
        <a:lstStyle/>
        <a:p>
          <a:endParaRPr lang="en-US">
            <a:latin typeface="+mj-lt"/>
          </a:endParaRPr>
        </a:p>
      </dgm:t>
    </dgm:pt>
    <dgm:pt modelId="{75DF6D0E-EF2D-4899-8D56-11F561E3DB25}">
      <dgm:prSet phldrT="[Text]" custT="1"/>
      <dgm:spPr/>
      <dgm:t>
        <a:bodyPr/>
        <a:lstStyle/>
        <a:p>
          <a:pPr algn="ctr"/>
          <a:r>
            <a:rPr lang="en-US" sz="2800" dirty="0">
              <a:latin typeface="+mj-lt"/>
            </a:rPr>
            <a:t>Customer Acceptance</a:t>
          </a:r>
        </a:p>
      </dgm:t>
    </dgm:pt>
    <dgm:pt modelId="{510C85D3-5932-4392-B61F-F44832C002FA}" type="parTrans" cxnId="{6D864F09-96B6-4444-95BB-D36241D055AD}">
      <dgm:prSet/>
      <dgm:spPr/>
      <dgm:t>
        <a:bodyPr/>
        <a:lstStyle/>
        <a:p>
          <a:endParaRPr lang="en-US">
            <a:latin typeface="+mj-lt"/>
          </a:endParaRPr>
        </a:p>
      </dgm:t>
    </dgm:pt>
    <dgm:pt modelId="{EEE1824F-AA0C-4316-B13D-ED5B6C4A0BFF}" type="sibTrans" cxnId="{6D864F09-96B6-4444-95BB-D36241D055AD}">
      <dgm:prSet/>
      <dgm:spPr/>
      <dgm:t>
        <a:bodyPr/>
        <a:lstStyle/>
        <a:p>
          <a:endParaRPr lang="en-US">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a:latin typeface="+mj-lt"/>
          </a:endParaRPr>
        </a:p>
      </dgm:t>
    </dgm:pt>
    <dgm:pt modelId="{71EEF2D0-2FC1-4663-8EEF-F8400FED6EFD}" type="sibTrans" cxnId="{F9E74B76-F3C8-474B-BE2E-672A4119380A}">
      <dgm:prSet/>
      <dgm:spPr/>
      <dgm:t>
        <a:bodyPr/>
        <a:lstStyle/>
        <a:p>
          <a:endParaRPr lang="en-US">
            <a:latin typeface="+mj-lt"/>
          </a:endParaRPr>
        </a:p>
      </dgm:t>
    </dgm:pt>
    <dgm:pt modelId="{0EBDD81E-61F5-4638-8D23-E64C5784A7CF}">
      <dgm:prSet phldrT="[Text]" custT="1"/>
      <dgm:spPr/>
      <dgm:t>
        <a:bodyPr/>
        <a:lstStyle/>
        <a:p>
          <a:r>
            <a:rPr lang="en-US" sz="2000" dirty="0">
              <a:latin typeface="+mj-lt"/>
            </a:rPr>
            <a:t>Testing and Validation</a:t>
          </a:r>
        </a:p>
      </dgm:t>
    </dgm:pt>
    <dgm:pt modelId="{5BB68B6B-2470-4B4F-B825-03319C46AB79}" type="parTrans" cxnId="{0652195D-79AA-41CB-A507-64DF25821FDC}">
      <dgm:prSet/>
      <dgm:spPr/>
      <dgm:t>
        <a:bodyPr/>
        <a:lstStyle/>
        <a:p>
          <a:endParaRPr lang="en-US">
            <a:latin typeface="+mj-lt"/>
          </a:endParaRPr>
        </a:p>
      </dgm:t>
    </dgm:pt>
    <dgm:pt modelId="{91158606-88ED-478A-99A3-FF66895B49FF}" type="sibTrans" cxnId="{0652195D-79AA-41CB-A507-64DF25821FDC}">
      <dgm:prSet/>
      <dgm:spPr/>
      <dgm:t>
        <a:bodyPr/>
        <a:lstStyle/>
        <a:p>
          <a:endParaRPr lang="en-US">
            <a:latin typeface="+mj-lt"/>
          </a:endParaRPr>
        </a:p>
      </dgm:t>
    </dgm:pt>
    <dgm:pt modelId="{8A560357-68DD-41D8-841B-C94F1FF7F8C1}">
      <dgm:prSet phldrT="[Text]" custT="1"/>
      <dgm:spPr/>
      <dgm:t>
        <a:bodyPr/>
        <a:lstStyle/>
        <a:p>
          <a:r>
            <a:rPr lang="en-US" sz="2000" dirty="0">
              <a:latin typeface="+mj-lt"/>
            </a:rPr>
            <a:t>Update Data</a:t>
          </a:r>
        </a:p>
      </dgm:t>
    </dgm:pt>
    <dgm:pt modelId="{3BC3B257-E716-47FF-9C4E-A1CCC502A26F}" type="parTrans" cxnId="{6D9D5740-A78E-432A-A19B-79A7629DFBD0}">
      <dgm:prSet/>
      <dgm:spPr/>
      <dgm:t>
        <a:bodyPr/>
        <a:lstStyle/>
        <a:p>
          <a:endParaRPr lang="en-US">
            <a:latin typeface="+mj-lt"/>
          </a:endParaRPr>
        </a:p>
      </dgm:t>
    </dgm:pt>
    <dgm:pt modelId="{0F75D6C4-A5C5-4C0B-A3E7-E1F9127F0B24}" type="sibTrans" cxnId="{6D9D5740-A78E-432A-A19B-79A7629DFBD0}">
      <dgm:prSet/>
      <dgm:spPr/>
      <dgm:t>
        <a:bodyPr/>
        <a:lstStyle/>
        <a:p>
          <a:endParaRPr lang="en-US">
            <a:latin typeface="+mj-lt"/>
          </a:endParaRPr>
        </a:p>
      </dgm:t>
    </dgm:pt>
    <dgm:pt modelId="{051E23BA-27D6-402B-8FD0-643279078F48}">
      <dgm:prSet phldrT="[Text]" custT="1"/>
      <dgm:spPr/>
      <dgm:t>
        <a:bodyPr/>
        <a:lstStyle/>
        <a:p>
          <a:r>
            <a:rPr lang="en-US" sz="2000" dirty="0">
              <a:latin typeface="+mj-lt"/>
            </a:rPr>
            <a:t>Handoff</a:t>
          </a:r>
        </a:p>
      </dgm:t>
    </dgm:pt>
    <dgm:pt modelId="{DA361144-F3E9-4156-9CC2-FE98E458196C}" type="parTrans" cxnId="{9D250ACB-3782-4169-9513-D5939A72E14C}">
      <dgm:prSet/>
      <dgm:spPr/>
      <dgm:t>
        <a:bodyPr/>
        <a:lstStyle/>
        <a:p>
          <a:endParaRPr lang="en-US">
            <a:latin typeface="+mj-lt"/>
          </a:endParaRPr>
        </a:p>
      </dgm:t>
    </dgm:pt>
    <dgm:pt modelId="{AE55AD9A-A016-48D5-8B34-AF4339F64545}" type="sibTrans" cxnId="{9D250ACB-3782-4169-9513-D5939A72E14C}">
      <dgm:prSet/>
      <dgm:spPr/>
      <dgm:t>
        <a:bodyPr/>
        <a:lstStyle/>
        <a:p>
          <a:endParaRPr lang="en-US">
            <a:latin typeface="+mj-lt"/>
          </a:endParaRPr>
        </a:p>
      </dgm:t>
    </dgm:pt>
    <dgm:pt modelId="{22DA92B9-9C40-4A25-8285-966799791BE7}">
      <dgm:prSet phldrT="[Text]" custT="1"/>
      <dgm:spPr/>
      <dgm:t>
        <a:bodyPr/>
        <a:lstStyle/>
        <a:p>
          <a:r>
            <a:rPr lang="en-US" sz="2000" dirty="0">
              <a:latin typeface="+mj-lt"/>
            </a:rPr>
            <a:t>Re-train and re-score</a:t>
          </a:r>
        </a:p>
      </dgm:t>
    </dgm:pt>
    <dgm:pt modelId="{31A0D76F-F3CA-4A56-BA36-A4E6E0932F46}" type="parTrans" cxnId="{0E99CA05-F61F-4393-A01F-8CCEDBA18F50}">
      <dgm:prSet/>
      <dgm:spPr/>
      <dgm:t>
        <a:bodyPr/>
        <a:lstStyle/>
        <a:p>
          <a:endParaRPr lang="en-US">
            <a:latin typeface="+mj-lt"/>
          </a:endParaRPr>
        </a:p>
      </dgm:t>
    </dgm:pt>
    <dgm:pt modelId="{C2D43770-B53D-4E3F-BFD7-DA47BF161F8F}" type="sibTrans" cxnId="{0E99CA05-F61F-4393-A01F-8CCEDBA18F50}">
      <dgm:prSet/>
      <dgm:spPr/>
      <dgm:t>
        <a:bodyPr/>
        <a:lstStyle/>
        <a:p>
          <a:endParaRPr lang="en-US">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69A69-DF68-414D-8EA4-5B891DFFA5AF}"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01BDD74D-C028-4813-9A40-60C9E2F57DB0}">
      <dgm:prSet phldrT="[Text]"/>
      <dgm:spPr/>
      <dgm:t>
        <a:bodyPr/>
        <a:lstStyle/>
        <a:p>
          <a:r>
            <a:rPr lang="en-US" dirty="0">
              <a:latin typeface="+mj-lt"/>
            </a:rPr>
            <a:t>Cortana, Cognitive Services, Bot Framework</a:t>
          </a:r>
        </a:p>
      </dgm:t>
    </dgm:pt>
    <dgm:pt modelId="{B1B801B5-C3BE-4F62-9805-943F9ECCC34B}" type="parTrans" cxnId="{E9CD9087-4D76-4DCC-976E-CEF58E4BDA7B}">
      <dgm:prSet/>
      <dgm:spPr/>
      <dgm:t>
        <a:bodyPr/>
        <a:lstStyle/>
        <a:p>
          <a:endParaRPr lang="en-US">
            <a:latin typeface="+mj-lt"/>
          </a:endParaRPr>
        </a:p>
      </dgm:t>
    </dgm:pt>
    <dgm:pt modelId="{F35B3DDF-F275-4912-BB0B-8814AF11EBD0}" type="sibTrans" cxnId="{E9CD9087-4D76-4DCC-976E-CEF58E4BDA7B}">
      <dgm:prSet/>
      <dgm:spPr/>
      <dgm:t>
        <a:bodyPr/>
        <a:lstStyle/>
        <a:p>
          <a:endParaRPr lang="en-US">
            <a:latin typeface="+mj-lt"/>
          </a:endParaRPr>
        </a:p>
      </dgm:t>
    </dgm:pt>
    <dgm:pt modelId="{B1A5E10D-28EF-4A53-BB42-ADFCEDD33914}">
      <dgm:prSet phldrT="[Text]"/>
      <dgm:spPr/>
      <dgm:t>
        <a:bodyPr/>
        <a:lstStyle/>
        <a:p>
          <a:r>
            <a:rPr lang="en-US" dirty="0">
              <a:latin typeface="+mj-lt"/>
            </a:rPr>
            <a:t>Power BI</a:t>
          </a:r>
        </a:p>
      </dgm:t>
    </dgm:pt>
    <dgm:pt modelId="{4330C9E9-E525-4CE3-8D83-79DC3A7B548F}" type="parTrans" cxnId="{6C569132-71B0-4D77-BA25-C5457021688A}">
      <dgm:prSet/>
      <dgm:spPr/>
      <dgm:t>
        <a:bodyPr/>
        <a:lstStyle/>
        <a:p>
          <a:endParaRPr lang="en-US">
            <a:latin typeface="+mj-lt"/>
          </a:endParaRPr>
        </a:p>
      </dgm:t>
    </dgm:pt>
    <dgm:pt modelId="{EE6CE372-F5B4-4C65-BB47-2D0CBB1D465F}" type="sibTrans" cxnId="{6C569132-71B0-4D77-BA25-C5457021688A}">
      <dgm:prSet/>
      <dgm:spPr/>
      <dgm:t>
        <a:bodyPr/>
        <a:lstStyle/>
        <a:p>
          <a:endParaRPr lang="en-US">
            <a:latin typeface="+mj-lt"/>
          </a:endParaRPr>
        </a:p>
      </dgm:t>
    </dgm:pt>
    <dgm:pt modelId="{EA167186-6F53-4DC7-A045-E6417D37BF33}">
      <dgm:prSet phldrT="[Text]"/>
      <dgm:spPr/>
      <dgm:t>
        <a:bodyPr/>
        <a:lstStyle/>
        <a:p>
          <a:r>
            <a:rPr lang="en-US" dirty="0">
              <a:latin typeface="+mj-lt"/>
            </a:rPr>
            <a:t>HDInsight</a:t>
          </a:r>
        </a:p>
      </dgm:t>
    </dgm:pt>
    <dgm:pt modelId="{AA45AC8D-893E-49DB-8316-613BBB5646B5}" type="parTrans" cxnId="{8A6687E5-21B2-435D-B10C-332268480112}">
      <dgm:prSet/>
      <dgm:spPr/>
      <dgm:t>
        <a:bodyPr/>
        <a:lstStyle/>
        <a:p>
          <a:endParaRPr lang="en-US">
            <a:latin typeface="+mj-lt"/>
          </a:endParaRPr>
        </a:p>
      </dgm:t>
    </dgm:pt>
    <dgm:pt modelId="{9FE0364B-209B-4506-9049-4401EA19AFBC}" type="sibTrans" cxnId="{8A6687E5-21B2-435D-B10C-332268480112}">
      <dgm:prSet/>
      <dgm:spPr/>
      <dgm:t>
        <a:bodyPr/>
        <a:lstStyle/>
        <a:p>
          <a:endParaRPr lang="en-US">
            <a:latin typeface="+mj-lt"/>
          </a:endParaRPr>
        </a:p>
      </dgm:t>
    </dgm:pt>
    <dgm:pt modelId="{AB393BA1-5855-49E3-9B86-59C4B29CEA69}">
      <dgm:prSet phldrT="[Text]"/>
      <dgm:spPr/>
      <dgm:t>
        <a:bodyPr/>
        <a:lstStyle/>
        <a:p>
          <a:r>
            <a:rPr lang="en-US" dirty="0">
              <a:latin typeface="+mj-lt"/>
            </a:rPr>
            <a:t>Stream Analytics</a:t>
          </a:r>
        </a:p>
      </dgm:t>
    </dgm:pt>
    <dgm:pt modelId="{FB136A78-F087-494B-A4DD-4AF3EF01BF04}" type="parTrans" cxnId="{F3ED81DC-2C51-47EE-A31F-B6E976CD6458}">
      <dgm:prSet/>
      <dgm:spPr/>
      <dgm:t>
        <a:bodyPr/>
        <a:lstStyle/>
        <a:p>
          <a:endParaRPr lang="en-US">
            <a:latin typeface="+mj-lt"/>
          </a:endParaRPr>
        </a:p>
      </dgm:t>
    </dgm:pt>
    <dgm:pt modelId="{CFE1A1C0-1939-44E8-B395-EE878B1AED03}" type="sibTrans" cxnId="{F3ED81DC-2C51-47EE-A31F-B6E976CD6458}">
      <dgm:prSet/>
      <dgm:spPr/>
      <dgm:t>
        <a:bodyPr/>
        <a:lstStyle/>
        <a:p>
          <a:endParaRPr lang="en-US">
            <a:latin typeface="+mj-lt"/>
          </a:endParaRPr>
        </a:p>
      </dgm:t>
    </dgm:pt>
    <dgm:pt modelId="{CE92E143-7827-4B23-958C-F5E2952926EC}">
      <dgm:prSet phldrT="[Text]"/>
      <dgm:spPr/>
      <dgm:t>
        <a:bodyPr/>
        <a:lstStyle/>
        <a:p>
          <a:r>
            <a:rPr lang="en-US" dirty="0">
              <a:latin typeface="+mj-lt"/>
            </a:rPr>
            <a:t>Azure Machine Learning (Microsoft R Server)</a:t>
          </a:r>
        </a:p>
      </dgm:t>
    </dgm:pt>
    <dgm:pt modelId="{C4D32C04-360F-4F8D-8B67-B5640F4A6D8F}" type="parTrans" cxnId="{047C46A9-F2CD-4146-951F-467E5F8CB8ED}">
      <dgm:prSet/>
      <dgm:spPr/>
      <dgm:t>
        <a:bodyPr/>
        <a:lstStyle/>
        <a:p>
          <a:endParaRPr lang="en-US">
            <a:latin typeface="+mj-lt"/>
          </a:endParaRPr>
        </a:p>
      </dgm:t>
    </dgm:pt>
    <dgm:pt modelId="{9E9FB500-C656-4896-8D25-03917B48704C}" type="sibTrans" cxnId="{047C46A9-F2CD-4146-951F-467E5F8CB8ED}">
      <dgm:prSet/>
      <dgm:spPr/>
      <dgm:t>
        <a:bodyPr/>
        <a:lstStyle/>
        <a:p>
          <a:endParaRPr lang="en-US">
            <a:latin typeface="+mj-lt"/>
          </a:endParaRPr>
        </a:p>
      </dgm:t>
    </dgm:pt>
    <dgm:pt modelId="{011E79D2-CE12-4ACC-B4D0-D9E003466911}">
      <dgm:prSet phldrT="[Text]"/>
      <dgm:spPr/>
      <dgm:t>
        <a:bodyPr/>
        <a:lstStyle/>
        <a:p>
          <a:r>
            <a:rPr lang="en-US" dirty="0">
              <a:latin typeface="+mj-lt"/>
            </a:rPr>
            <a:t>SQL Data Warehouse (SQL DB, Document DB)</a:t>
          </a:r>
        </a:p>
      </dgm:t>
    </dgm:pt>
    <dgm:pt modelId="{29814D48-68C9-4F1B-A742-4632C8E2EA9C}" type="parTrans" cxnId="{F7E6D72A-5B0B-4536-9DE8-41E4810247B9}">
      <dgm:prSet/>
      <dgm:spPr/>
      <dgm:t>
        <a:bodyPr/>
        <a:lstStyle/>
        <a:p>
          <a:endParaRPr lang="en-US">
            <a:latin typeface="+mj-lt"/>
          </a:endParaRPr>
        </a:p>
      </dgm:t>
    </dgm:pt>
    <dgm:pt modelId="{46FBF3BF-5D0C-4A35-BF9D-1D6E2F785FEA}" type="sibTrans" cxnId="{F7E6D72A-5B0B-4536-9DE8-41E4810247B9}">
      <dgm:prSet/>
      <dgm:spPr/>
      <dgm:t>
        <a:bodyPr/>
        <a:lstStyle/>
        <a:p>
          <a:endParaRPr lang="en-US">
            <a:latin typeface="+mj-lt"/>
          </a:endParaRPr>
        </a:p>
      </dgm:t>
    </dgm:pt>
    <dgm:pt modelId="{A7635277-B6AF-417B-AB49-E517FD333C49}">
      <dgm:prSet phldrT="[Text]"/>
      <dgm:spPr/>
      <dgm:t>
        <a:bodyPr/>
        <a:lstStyle/>
        <a:p>
          <a:r>
            <a:rPr lang="en-US" dirty="0">
              <a:latin typeface="+mj-lt"/>
            </a:rPr>
            <a:t>Data Lake</a:t>
          </a:r>
        </a:p>
      </dgm:t>
    </dgm:pt>
    <dgm:pt modelId="{C477E470-852C-42A8-B063-8341FC3C990C}" type="parTrans" cxnId="{876943E5-6311-4C46-B02D-095CFB15C899}">
      <dgm:prSet/>
      <dgm:spPr/>
      <dgm:t>
        <a:bodyPr/>
        <a:lstStyle/>
        <a:p>
          <a:endParaRPr lang="en-US">
            <a:latin typeface="+mj-lt"/>
          </a:endParaRPr>
        </a:p>
      </dgm:t>
    </dgm:pt>
    <dgm:pt modelId="{71F53B31-01A5-4EDB-848A-6A0AD6C5A84A}" type="sibTrans" cxnId="{876943E5-6311-4C46-B02D-095CFB15C899}">
      <dgm:prSet/>
      <dgm:spPr/>
      <dgm:t>
        <a:bodyPr/>
        <a:lstStyle/>
        <a:p>
          <a:endParaRPr lang="en-US">
            <a:latin typeface="+mj-lt"/>
          </a:endParaRPr>
        </a:p>
      </dgm:t>
    </dgm:pt>
    <dgm:pt modelId="{C693AF90-2E67-4389-9BB6-C5D2CAEEC1FF}">
      <dgm:prSet phldrT="[Text]"/>
      <dgm:spPr/>
      <dgm:t>
        <a:bodyPr/>
        <a:lstStyle/>
        <a:p>
          <a:r>
            <a:rPr lang="en-US" dirty="0">
              <a:latin typeface="+mj-lt"/>
            </a:rPr>
            <a:t>Event Hubs</a:t>
          </a:r>
        </a:p>
      </dgm:t>
    </dgm:pt>
    <dgm:pt modelId="{00079A4F-B938-401D-9474-8F2025C874A4}" type="parTrans" cxnId="{C1692AC0-BA0F-45DE-B396-12372577650D}">
      <dgm:prSet/>
      <dgm:spPr/>
      <dgm:t>
        <a:bodyPr/>
        <a:lstStyle/>
        <a:p>
          <a:endParaRPr lang="en-US">
            <a:latin typeface="+mj-lt"/>
          </a:endParaRPr>
        </a:p>
      </dgm:t>
    </dgm:pt>
    <dgm:pt modelId="{D443B56A-500B-4402-B1F6-0F52B8475755}" type="sibTrans" cxnId="{C1692AC0-BA0F-45DE-B396-12372577650D}">
      <dgm:prSet/>
      <dgm:spPr/>
      <dgm:t>
        <a:bodyPr/>
        <a:lstStyle/>
        <a:p>
          <a:endParaRPr lang="en-US">
            <a:latin typeface="+mj-lt"/>
          </a:endParaRPr>
        </a:p>
      </dgm:t>
    </dgm:pt>
    <dgm:pt modelId="{64841DF3-12D3-4C8A-A2EA-2845EC9F38D7}">
      <dgm:prSet phldrT="[Text]"/>
      <dgm:spPr/>
      <dgm:t>
        <a:bodyPr/>
        <a:lstStyle/>
        <a:p>
          <a:r>
            <a:rPr lang="en-US" dirty="0">
              <a:latin typeface="+mj-lt"/>
            </a:rPr>
            <a:t>Data Factory</a:t>
          </a:r>
        </a:p>
      </dgm:t>
    </dgm:pt>
    <dgm:pt modelId="{A9E857A5-108E-46DC-B1FD-F3877D7A6824}" type="parTrans" cxnId="{48C0D9DC-8DEF-4A18-A0E2-0A591D1D23D4}">
      <dgm:prSet/>
      <dgm:spPr/>
      <dgm:t>
        <a:bodyPr/>
        <a:lstStyle/>
        <a:p>
          <a:endParaRPr lang="en-US">
            <a:latin typeface="+mj-lt"/>
          </a:endParaRPr>
        </a:p>
      </dgm:t>
    </dgm:pt>
    <dgm:pt modelId="{063C695B-C458-492E-9DD8-8C80EDD037E4}" type="sibTrans" cxnId="{48C0D9DC-8DEF-4A18-A0E2-0A591D1D23D4}">
      <dgm:prSet/>
      <dgm:spPr/>
      <dgm:t>
        <a:bodyPr/>
        <a:lstStyle/>
        <a:p>
          <a:endParaRPr lang="en-US">
            <a:latin typeface="+mj-lt"/>
          </a:endParaRPr>
        </a:p>
      </dgm:t>
    </dgm:pt>
    <dgm:pt modelId="{F29A499B-128E-4ED9-A5CE-D3EC6833A092}">
      <dgm:prSet phldrT="[Text]"/>
      <dgm:spPr/>
      <dgm:t>
        <a:bodyPr/>
        <a:lstStyle/>
        <a:p>
          <a:r>
            <a:rPr lang="en-US" dirty="0">
              <a:latin typeface="+mj-lt"/>
            </a:rPr>
            <a:t>Data Catalog</a:t>
          </a:r>
        </a:p>
      </dgm:t>
    </dgm:pt>
    <dgm:pt modelId="{CDD56826-666D-4326-B961-511482B1AE98}" type="parTrans" cxnId="{201FA9D4-3A6B-489F-B035-67218D0EF8D5}">
      <dgm:prSet/>
      <dgm:spPr/>
      <dgm:t>
        <a:bodyPr/>
        <a:lstStyle/>
        <a:p>
          <a:endParaRPr lang="en-US">
            <a:latin typeface="+mj-lt"/>
          </a:endParaRPr>
        </a:p>
      </dgm:t>
    </dgm:pt>
    <dgm:pt modelId="{34E1B6F7-AFA1-45F6-B66D-CE24B6F4F3E6}" type="sibTrans" cxnId="{201FA9D4-3A6B-489F-B035-67218D0EF8D5}">
      <dgm:prSet/>
      <dgm:spPr/>
      <dgm:t>
        <a:bodyPr/>
        <a:lstStyle/>
        <a:p>
          <a:endParaRPr lang="en-US">
            <a:latin typeface="+mj-lt"/>
          </a:endParaRPr>
        </a:p>
      </dgm:t>
    </dgm:pt>
    <dgm:pt modelId="{87EED9D7-F903-415E-8AD5-FBB20E57F17C}">
      <dgm:prSet phldrT="[Text]"/>
      <dgm:spPr/>
      <dgm:t>
        <a:bodyPr/>
        <a:lstStyle/>
        <a:p>
          <a:r>
            <a:rPr lang="en-US" dirty="0">
              <a:latin typeface="+mj-lt"/>
            </a:rPr>
            <a:t>Microsoft Azure</a:t>
          </a:r>
        </a:p>
      </dgm:t>
    </dgm:pt>
    <dgm:pt modelId="{9CF7ABFF-4CAE-47CB-923D-1BC6D6E97E96}" type="parTrans" cxnId="{DB6381F9-22D0-4EC2-89ED-F9723FBC122B}">
      <dgm:prSet/>
      <dgm:spPr/>
      <dgm:t>
        <a:bodyPr/>
        <a:lstStyle/>
        <a:p>
          <a:endParaRPr lang="en-US">
            <a:latin typeface="+mj-lt"/>
          </a:endParaRPr>
        </a:p>
      </dgm:t>
    </dgm:pt>
    <dgm:pt modelId="{845A9F58-8459-4120-83F7-C236F902D2A4}" type="sibTrans" cxnId="{DB6381F9-22D0-4EC2-89ED-F9723FBC122B}">
      <dgm:prSet/>
      <dgm:spPr/>
      <dgm:t>
        <a:bodyPr/>
        <a:lstStyle/>
        <a:p>
          <a:endParaRPr lang="en-US">
            <a:latin typeface="+mj-lt"/>
          </a:endParaRPr>
        </a:p>
      </dgm:t>
    </dgm:pt>
    <dgm:pt modelId="{3245D8A3-8E5E-4370-9560-7D50F08D1AAC}" type="pres">
      <dgm:prSet presAssocID="{8DA69A69-DF68-414D-8EA4-5B891DFFA5AF}" presName="linear" presStyleCnt="0">
        <dgm:presLayoutVars>
          <dgm:dir/>
          <dgm:resizeHandles val="exact"/>
        </dgm:presLayoutVars>
      </dgm:prSet>
      <dgm:spPr/>
    </dgm:pt>
    <dgm:pt modelId="{591064D2-3FD8-4EBB-A7F6-6190915D84B9}" type="pres">
      <dgm:prSet presAssocID="{01BDD74D-C028-4813-9A40-60C9E2F57DB0}" presName="comp" presStyleCnt="0"/>
      <dgm:spPr/>
    </dgm:pt>
    <dgm:pt modelId="{38C1AABC-2A80-4D18-AB70-CD76795B5F08}" type="pres">
      <dgm:prSet presAssocID="{01BDD74D-C028-4813-9A40-60C9E2F57DB0}" presName="box" presStyleLbl="node1" presStyleIdx="0" presStyleCnt="11"/>
      <dgm:spPr/>
    </dgm:pt>
    <dgm:pt modelId="{36A321AB-B414-459A-92C0-C559ED15EF30}" type="pres">
      <dgm:prSet presAssocID="{01BDD74D-C028-4813-9A40-60C9E2F57DB0}" presName="img" presStyleLbl="fgImgPlace1" presStyleIdx="0" presStyleCnt="11" custScaleX="60155" custLinFactNeighborX="-20488" custLinFactNeighborY="-537"/>
      <dgm:spPr>
        <a:blipFill rotWithShape="1">
          <a:blip xmlns:r="http://schemas.openxmlformats.org/officeDocument/2006/relationships" r:embed="rId1"/>
          <a:stretch>
            <a:fillRect/>
          </a:stretch>
        </a:blipFill>
      </dgm:spPr>
    </dgm:pt>
    <dgm:pt modelId="{28517874-F162-4DF2-9EB3-F83C7A652985}" type="pres">
      <dgm:prSet presAssocID="{01BDD74D-C028-4813-9A40-60C9E2F57DB0}" presName="text" presStyleLbl="node1" presStyleIdx="0" presStyleCnt="11">
        <dgm:presLayoutVars>
          <dgm:bulletEnabled val="1"/>
        </dgm:presLayoutVars>
      </dgm:prSet>
      <dgm:spPr/>
    </dgm:pt>
    <dgm:pt modelId="{792ED8B5-2DD0-439D-81C0-CD908D092B9B}" type="pres">
      <dgm:prSet presAssocID="{F35B3DDF-F275-4912-BB0B-8814AF11EBD0}" presName="spacer" presStyleCnt="0"/>
      <dgm:spPr/>
    </dgm:pt>
    <dgm:pt modelId="{5CCFB758-000F-4683-BD12-C441C92A1487}" type="pres">
      <dgm:prSet presAssocID="{B1A5E10D-28EF-4A53-BB42-ADFCEDD33914}" presName="comp" presStyleCnt="0"/>
      <dgm:spPr/>
    </dgm:pt>
    <dgm:pt modelId="{72FDBD55-6070-4E85-AA3A-6F7522DCF49F}" type="pres">
      <dgm:prSet presAssocID="{B1A5E10D-28EF-4A53-BB42-ADFCEDD33914}" presName="box" presStyleLbl="node1" presStyleIdx="1" presStyleCnt="11"/>
      <dgm:spPr/>
    </dgm:pt>
    <dgm:pt modelId="{49D4FFC3-C990-4FEA-ADFC-9F2B001FE866}" type="pres">
      <dgm:prSet presAssocID="{B1A5E10D-28EF-4A53-BB42-ADFCEDD33914}" presName="img" presStyleLbl="fgImgPlace1" presStyleIdx="1" presStyleCnt="11" custScaleX="60155" custLinFactNeighborX="-20488" custLinFactNeighborY="-537"/>
      <dgm:spPr>
        <a:blipFill rotWithShape="1">
          <a:blip xmlns:r="http://schemas.openxmlformats.org/officeDocument/2006/relationships" r:embed="rId2"/>
          <a:stretch>
            <a:fillRect/>
          </a:stretch>
        </a:blipFill>
      </dgm:spPr>
    </dgm:pt>
    <dgm:pt modelId="{1A6920FE-A97C-4482-AA47-1D4A8C2D730F}" type="pres">
      <dgm:prSet presAssocID="{B1A5E10D-28EF-4A53-BB42-ADFCEDD33914}" presName="text" presStyleLbl="node1" presStyleIdx="1" presStyleCnt="11">
        <dgm:presLayoutVars>
          <dgm:bulletEnabled val="1"/>
        </dgm:presLayoutVars>
      </dgm:prSet>
      <dgm:spPr/>
    </dgm:pt>
    <dgm:pt modelId="{6A8B3FBB-BD6E-4DCA-BA20-9EF9BC5A78D3}" type="pres">
      <dgm:prSet presAssocID="{EE6CE372-F5B4-4C65-BB47-2D0CBB1D465F}" presName="spacer" presStyleCnt="0"/>
      <dgm:spPr/>
    </dgm:pt>
    <dgm:pt modelId="{EA6FEACF-09F4-4CA2-8178-78B09A7EFBBB}" type="pres">
      <dgm:prSet presAssocID="{AB393BA1-5855-49E3-9B86-59C4B29CEA69}" presName="comp" presStyleCnt="0"/>
      <dgm:spPr/>
    </dgm:pt>
    <dgm:pt modelId="{B3A218B0-FF83-4B81-B386-3F5787FB84AE}" type="pres">
      <dgm:prSet presAssocID="{AB393BA1-5855-49E3-9B86-59C4B29CEA69}" presName="box" presStyleLbl="node1" presStyleIdx="2" presStyleCnt="11"/>
      <dgm:spPr/>
    </dgm:pt>
    <dgm:pt modelId="{1DF032E0-13E8-404C-A3CD-F57FFFAF656E}" type="pres">
      <dgm:prSet presAssocID="{AB393BA1-5855-49E3-9B86-59C4B29CEA69}" presName="img" presStyleLbl="fgImgPlace1" presStyleIdx="2" presStyleCnt="11" custScaleX="60155" custLinFactNeighborX="-20488" custLinFactNeighborY="-537"/>
      <dgm:spPr>
        <a:blipFill rotWithShape="1">
          <a:blip xmlns:r="http://schemas.openxmlformats.org/officeDocument/2006/relationships" r:embed="rId3"/>
          <a:stretch>
            <a:fillRect/>
          </a:stretch>
        </a:blipFill>
      </dgm:spPr>
    </dgm:pt>
    <dgm:pt modelId="{9D8C2DA9-47A7-491C-9512-DC63D526E7DA}" type="pres">
      <dgm:prSet presAssocID="{AB393BA1-5855-49E3-9B86-59C4B29CEA69}" presName="text" presStyleLbl="node1" presStyleIdx="2" presStyleCnt="11">
        <dgm:presLayoutVars>
          <dgm:bulletEnabled val="1"/>
        </dgm:presLayoutVars>
      </dgm:prSet>
      <dgm:spPr/>
    </dgm:pt>
    <dgm:pt modelId="{A85F395D-8BD3-45D3-8EFF-7FA6AF594D0F}" type="pres">
      <dgm:prSet presAssocID="{CFE1A1C0-1939-44E8-B395-EE878B1AED03}" presName="spacer" presStyleCnt="0"/>
      <dgm:spPr/>
    </dgm:pt>
    <dgm:pt modelId="{9AB32DE8-9EB7-4A4C-838E-2A0D8828CDAA}" type="pres">
      <dgm:prSet presAssocID="{EA167186-6F53-4DC7-A045-E6417D37BF33}" presName="comp" presStyleCnt="0"/>
      <dgm:spPr/>
    </dgm:pt>
    <dgm:pt modelId="{5B74900C-2DC2-4F9C-83EA-B674B8C455C3}" type="pres">
      <dgm:prSet presAssocID="{EA167186-6F53-4DC7-A045-E6417D37BF33}" presName="box" presStyleLbl="node1" presStyleIdx="3" presStyleCnt="11"/>
      <dgm:spPr/>
    </dgm:pt>
    <dgm:pt modelId="{EB1CC876-66DD-4A75-B47F-79507A427898}" type="pres">
      <dgm:prSet presAssocID="{EA167186-6F53-4DC7-A045-E6417D37BF33}" presName="img" presStyleLbl="fgImgPlace1" presStyleIdx="3" presStyleCnt="11" custScaleX="60155" custLinFactNeighborX="-20488" custLinFactNeighborY="-537"/>
      <dgm:spPr>
        <a:blipFill rotWithShape="1">
          <a:blip xmlns:r="http://schemas.openxmlformats.org/officeDocument/2006/relationships" r:embed="rId4"/>
          <a:stretch>
            <a:fillRect/>
          </a:stretch>
        </a:blipFill>
      </dgm:spPr>
    </dgm:pt>
    <dgm:pt modelId="{D2600429-E556-46F6-80E8-880C4820F655}" type="pres">
      <dgm:prSet presAssocID="{EA167186-6F53-4DC7-A045-E6417D37BF33}" presName="text" presStyleLbl="node1" presStyleIdx="3" presStyleCnt="11">
        <dgm:presLayoutVars>
          <dgm:bulletEnabled val="1"/>
        </dgm:presLayoutVars>
      </dgm:prSet>
      <dgm:spPr/>
    </dgm:pt>
    <dgm:pt modelId="{83EBCC5F-57AF-408C-86D9-F0E2ACBBE12B}" type="pres">
      <dgm:prSet presAssocID="{9FE0364B-209B-4506-9049-4401EA19AFBC}" presName="spacer" presStyleCnt="0"/>
      <dgm:spPr/>
    </dgm:pt>
    <dgm:pt modelId="{D671913D-787A-4165-BF27-FBE28E32140A}" type="pres">
      <dgm:prSet presAssocID="{CE92E143-7827-4B23-958C-F5E2952926EC}" presName="comp" presStyleCnt="0"/>
      <dgm:spPr/>
    </dgm:pt>
    <dgm:pt modelId="{24F30434-915D-401A-842A-C3A44E75A979}" type="pres">
      <dgm:prSet presAssocID="{CE92E143-7827-4B23-958C-F5E2952926EC}" presName="box" presStyleLbl="node1" presStyleIdx="4" presStyleCnt="11"/>
      <dgm:spPr/>
    </dgm:pt>
    <dgm:pt modelId="{950174B9-C3EC-407B-9908-DBD126F0CF41}" type="pres">
      <dgm:prSet presAssocID="{CE92E143-7827-4B23-958C-F5E2952926EC}" presName="img" presStyleLbl="fgImgPlace1" presStyleIdx="4" presStyleCnt="11" custScaleX="60155" custLinFactNeighborX="-20488" custLinFactNeighborY="-537"/>
      <dgm:spPr>
        <a:blipFill rotWithShape="1">
          <a:blip xmlns:r="http://schemas.openxmlformats.org/officeDocument/2006/relationships" r:embed="rId5"/>
          <a:stretch>
            <a:fillRect/>
          </a:stretch>
        </a:blipFill>
      </dgm:spPr>
    </dgm:pt>
    <dgm:pt modelId="{BE359720-3DA6-45D3-B11C-BC16643AE4C6}" type="pres">
      <dgm:prSet presAssocID="{CE92E143-7827-4B23-958C-F5E2952926EC}" presName="text" presStyleLbl="node1" presStyleIdx="4" presStyleCnt="11">
        <dgm:presLayoutVars>
          <dgm:bulletEnabled val="1"/>
        </dgm:presLayoutVars>
      </dgm:prSet>
      <dgm:spPr/>
    </dgm:pt>
    <dgm:pt modelId="{C92EF613-86C2-41A3-8E40-41CCD6533A25}" type="pres">
      <dgm:prSet presAssocID="{9E9FB500-C656-4896-8D25-03917B48704C}" presName="spacer" presStyleCnt="0"/>
      <dgm:spPr/>
    </dgm:pt>
    <dgm:pt modelId="{5501A42F-8519-4F4C-A382-D5698CC9EB98}" type="pres">
      <dgm:prSet presAssocID="{011E79D2-CE12-4ACC-B4D0-D9E003466911}" presName="comp" presStyleCnt="0"/>
      <dgm:spPr/>
    </dgm:pt>
    <dgm:pt modelId="{0451AC9A-80EA-4040-A601-D0B64C634769}" type="pres">
      <dgm:prSet presAssocID="{011E79D2-CE12-4ACC-B4D0-D9E003466911}" presName="box" presStyleLbl="node1" presStyleIdx="5" presStyleCnt="11"/>
      <dgm:spPr/>
    </dgm:pt>
    <dgm:pt modelId="{652C01DF-6697-4345-A0E8-6D9D71FC067D}" type="pres">
      <dgm:prSet presAssocID="{011E79D2-CE12-4ACC-B4D0-D9E003466911}" presName="img" presStyleLbl="fgImgPlace1" presStyleIdx="5" presStyleCnt="11" custScaleX="60155" custLinFactNeighborX="-20488" custLinFactNeighborY="-537"/>
      <dgm:spPr>
        <a:blipFill rotWithShape="1">
          <a:blip xmlns:r="http://schemas.openxmlformats.org/officeDocument/2006/relationships" r:embed="rId6"/>
          <a:stretch>
            <a:fillRect/>
          </a:stretch>
        </a:blipFill>
      </dgm:spPr>
    </dgm:pt>
    <dgm:pt modelId="{FF945313-E4F2-443C-9640-F8236C883CA0}" type="pres">
      <dgm:prSet presAssocID="{011E79D2-CE12-4ACC-B4D0-D9E003466911}" presName="text" presStyleLbl="node1" presStyleIdx="5" presStyleCnt="11">
        <dgm:presLayoutVars>
          <dgm:bulletEnabled val="1"/>
        </dgm:presLayoutVars>
      </dgm:prSet>
      <dgm:spPr/>
    </dgm:pt>
    <dgm:pt modelId="{4ACE9022-A491-4746-BF11-8D981CC25E13}" type="pres">
      <dgm:prSet presAssocID="{46FBF3BF-5D0C-4A35-BF9D-1D6E2F785FEA}" presName="spacer" presStyleCnt="0"/>
      <dgm:spPr/>
    </dgm:pt>
    <dgm:pt modelId="{52FEB890-62E1-4FA0-BDD3-B9C9A73AC6EC}" type="pres">
      <dgm:prSet presAssocID="{A7635277-B6AF-417B-AB49-E517FD333C49}" presName="comp" presStyleCnt="0"/>
      <dgm:spPr/>
    </dgm:pt>
    <dgm:pt modelId="{5409D7A6-CC75-4C85-8991-EB5D7E28A32C}" type="pres">
      <dgm:prSet presAssocID="{A7635277-B6AF-417B-AB49-E517FD333C49}" presName="box" presStyleLbl="node1" presStyleIdx="6" presStyleCnt="11"/>
      <dgm:spPr/>
    </dgm:pt>
    <dgm:pt modelId="{3D67FE96-9C43-493B-A35A-BE8C89C56380}" type="pres">
      <dgm:prSet presAssocID="{A7635277-B6AF-417B-AB49-E517FD333C49}" presName="img" presStyleLbl="fgImgPlace1" presStyleIdx="6" presStyleCnt="11" custScaleX="60155" custLinFactNeighborX="-19888" custLinFactNeighborY="-2715"/>
      <dgm:spPr>
        <a:blipFill rotWithShape="1">
          <a:blip xmlns:r="http://schemas.openxmlformats.org/officeDocument/2006/relationships" r:embed="rId7"/>
          <a:stretch>
            <a:fillRect/>
          </a:stretch>
        </a:blipFill>
      </dgm:spPr>
    </dgm:pt>
    <dgm:pt modelId="{AF33F1AF-16D3-496F-A982-1F3CBCF4FF8E}" type="pres">
      <dgm:prSet presAssocID="{A7635277-B6AF-417B-AB49-E517FD333C49}" presName="text" presStyleLbl="node1" presStyleIdx="6" presStyleCnt="11">
        <dgm:presLayoutVars>
          <dgm:bulletEnabled val="1"/>
        </dgm:presLayoutVars>
      </dgm:prSet>
      <dgm:spPr/>
    </dgm:pt>
    <dgm:pt modelId="{3F77CCF2-5A1B-4171-9950-5A4EA6297782}" type="pres">
      <dgm:prSet presAssocID="{71F53B31-01A5-4EDB-848A-6A0AD6C5A84A}" presName="spacer" presStyleCnt="0"/>
      <dgm:spPr/>
    </dgm:pt>
    <dgm:pt modelId="{1C6DEF61-7DE4-4DB2-88CF-A29B18B2A57B}" type="pres">
      <dgm:prSet presAssocID="{C693AF90-2E67-4389-9BB6-C5D2CAEEC1FF}" presName="comp" presStyleCnt="0"/>
      <dgm:spPr/>
    </dgm:pt>
    <dgm:pt modelId="{0663B67C-F1DA-4AE8-B977-A72746B0B55A}" type="pres">
      <dgm:prSet presAssocID="{C693AF90-2E67-4389-9BB6-C5D2CAEEC1FF}" presName="box" presStyleLbl="node1" presStyleIdx="7" presStyleCnt="11"/>
      <dgm:spPr/>
    </dgm:pt>
    <dgm:pt modelId="{2B57F23D-5CBE-4272-A6F4-7FAA825DD5F1}" type="pres">
      <dgm:prSet presAssocID="{C693AF90-2E67-4389-9BB6-C5D2CAEEC1FF}" presName="img" presStyleLbl="fgImgPlace1" presStyleIdx="7" presStyleCnt="11" custScaleX="60155" custLinFactNeighborX="-20488" custLinFactNeighborY="-2715"/>
      <dgm:spPr>
        <a:blipFill rotWithShape="1">
          <a:blip xmlns:r="http://schemas.openxmlformats.org/officeDocument/2006/relationships" r:embed="rId8"/>
          <a:stretch>
            <a:fillRect/>
          </a:stretch>
        </a:blipFill>
      </dgm:spPr>
    </dgm:pt>
    <dgm:pt modelId="{DD756981-072A-4F78-ABC7-E2A848633815}" type="pres">
      <dgm:prSet presAssocID="{C693AF90-2E67-4389-9BB6-C5D2CAEEC1FF}" presName="text" presStyleLbl="node1" presStyleIdx="7" presStyleCnt="11">
        <dgm:presLayoutVars>
          <dgm:bulletEnabled val="1"/>
        </dgm:presLayoutVars>
      </dgm:prSet>
      <dgm:spPr/>
    </dgm:pt>
    <dgm:pt modelId="{E0FA4780-42E5-4D96-9EA9-AFC90BAEB194}" type="pres">
      <dgm:prSet presAssocID="{D443B56A-500B-4402-B1F6-0F52B8475755}" presName="spacer" presStyleCnt="0"/>
      <dgm:spPr/>
    </dgm:pt>
    <dgm:pt modelId="{F5029F3B-CDB2-44B7-954A-4E4749636DCA}" type="pres">
      <dgm:prSet presAssocID="{64841DF3-12D3-4C8A-A2EA-2845EC9F38D7}" presName="comp" presStyleCnt="0"/>
      <dgm:spPr/>
    </dgm:pt>
    <dgm:pt modelId="{A07D94F9-EF30-4E20-8074-E413B239BE21}" type="pres">
      <dgm:prSet presAssocID="{64841DF3-12D3-4C8A-A2EA-2845EC9F38D7}" presName="box" presStyleLbl="node1" presStyleIdx="8" presStyleCnt="11"/>
      <dgm:spPr/>
    </dgm:pt>
    <dgm:pt modelId="{345EE191-2927-4C04-BBA1-919BF1F7941C}" type="pres">
      <dgm:prSet presAssocID="{64841DF3-12D3-4C8A-A2EA-2845EC9F38D7}" presName="img" presStyleLbl="fgImgPlace1" presStyleIdx="8" presStyleCnt="11" custScaleX="60155" custLinFactNeighborX="-20488" custLinFactNeighborY="-537"/>
      <dgm:spPr>
        <a:blipFill rotWithShape="1">
          <a:blip xmlns:r="http://schemas.openxmlformats.org/officeDocument/2006/relationships" r:embed="rId9"/>
          <a:stretch>
            <a:fillRect/>
          </a:stretch>
        </a:blipFill>
      </dgm:spPr>
    </dgm:pt>
    <dgm:pt modelId="{C195AAFC-E8BF-40C9-B2F5-85621CF3B988}" type="pres">
      <dgm:prSet presAssocID="{64841DF3-12D3-4C8A-A2EA-2845EC9F38D7}" presName="text" presStyleLbl="node1" presStyleIdx="8" presStyleCnt="11">
        <dgm:presLayoutVars>
          <dgm:bulletEnabled val="1"/>
        </dgm:presLayoutVars>
      </dgm:prSet>
      <dgm:spPr/>
    </dgm:pt>
    <dgm:pt modelId="{D0A85CFD-6D98-4CF0-8A55-F4BCC6FC3771}" type="pres">
      <dgm:prSet presAssocID="{063C695B-C458-492E-9DD8-8C80EDD037E4}" presName="spacer" presStyleCnt="0"/>
      <dgm:spPr/>
    </dgm:pt>
    <dgm:pt modelId="{94C32681-5B23-4625-9591-31D5A6915637}" type="pres">
      <dgm:prSet presAssocID="{F29A499B-128E-4ED9-A5CE-D3EC6833A092}" presName="comp" presStyleCnt="0"/>
      <dgm:spPr/>
    </dgm:pt>
    <dgm:pt modelId="{21FD6BEC-2BE4-4D3B-9A53-4987D8EC21AC}" type="pres">
      <dgm:prSet presAssocID="{F29A499B-128E-4ED9-A5CE-D3EC6833A092}" presName="box" presStyleLbl="node1" presStyleIdx="9" presStyleCnt="11"/>
      <dgm:spPr/>
    </dgm:pt>
    <dgm:pt modelId="{D2F6CFBC-E310-4008-BC7E-CB6B12D9A319}" type="pres">
      <dgm:prSet presAssocID="{F29A499B-128E-4ED9-A5CE-D3EC6833A092}" presName="img" presStyleLbl="fgImgPlace1" presStyleIdx="9" presStyleCnt="11" custScaleX="60155" custLinFactNeighborX="-20488" custLinFactNeighborY="-537"/>
      <dgm:spPr>
        <a:blipFill rotWithShape="1">
          <a:blip xmlns:r="http://schemas.openxmlformats.org/officeDocument/2006/relationships" r:embed="rId10"/>
          <a:stretch>
            <a:fillRect/>
          </a:stretch>
        </a:blipFill>
      </dgm:spPr>
    </dgm:pt>
    <dgm:pt modelId="{98518E50-33B5-489D-8AF9-BC11CE515B19}" type="pres">
      <dgm:prSet presAssocID="{F29A499B-128E-4ED9-A5CE-D3EC6833A092}" presName="text" presStyleLbl="node1" presStyleIdx="9" presStyleCnt="11">
        <dgm:presLayoutVars>
          <dgm:bulletEnabled val="1"/>
        </dgm:presLayoutVars>
      </dgm:prSet>
      <dgm:spPr/>
    </dgm:pt>
    <dgm:pt modelId="{80A128C3-D91C-4A8E-897E-BE277EDC32F6}" type="pres">
      <dgm:prSet presAssocID="{34E1B6F7-AFA1-45F6-B66D-CE24B6F4F3E6}" presName="spacer" presStyleCnt="0"/>
      <dgm:spPr/>
    </dgm:pt>
    <dgm:pt modelId="{1B86AED6-E9C3-474C-A1B9-5352341B06AF}" type="pres">
      <dgm:prSet presAssocID="{87EED9D7-F903-415E-8AD5-FBB20E57F17C}" presName="comp" presStyleCnt="0"/>
      <dgm:spPr/>
    </dgm:pt>
    <dgm:pt modelId="{19D75B96-0BDF-4D45-9CDA-670E68961379}" type="pres">
      <dgm:prSet presAssocID="{87EED9D7-F903-415E-8AD5-FBB20E57F17C}" presName="box" presStyleLbl="node1" presStyleIdx="10" presStyleCnt="11"/>
      <dgm:spPr/>
    </dgm:pt>
    <dgm:pt modelId="{B2B9AF7E-0611-4D90-B154-64C9BDFC0B76}" type="pres">
      <dgm:prSet presAssocID="{87EED9D7-F903-415E-8AD5-FBB20E57F17C}" presName="img" presStyleLbl="fgImgPlace1" presStyleIdx="10" presStyleCnt="11" custScaleX="60155" custLinFactNeighborX="-20488" custLinFactNeighborY="-537"/>
      <dgm:spPr>
        <a:blipFill rotWithShape="1">
          <a:blip xmlns:r="http://schemas.openxmlformats.org/officeDocument/2006/relationships" r:embed="rId11"/>
          <a:stretch>
            <a:fillRect/>
          </a:stretch>
        </a:blipFill>
      </dgm:spPr>
    </dgm:pt>
    <dgm:pt modelId="{19010068-538E-4E7A-921F-CCE3278EC84F}" type="pres">
      <dgm:prSet presAssocID="{87EED9D7-F903-415E-8AD5-FBB20E57F17C}" presName="text" presStyleLbl="node1" presStyleIdx="10" presStyleCnt="11">
        <dgm:presLayoutVars>
          <dgm:bulletEnabled val="1"/>
        </dgm:presLayoutVars>
      </dgm:prSet>
      <dgm:spPr/>
    </dgm:pt>
  </dgm:ptLst>
  <dgm:cxnLst>
    <dgm:cxn modelId="{7014A16F-3386-4271-823A-1E3479C1A3C3}" type="presOf" srcId="{F29A499B-128E-4ED9-A5CE-D3EC6833A092}" destId="{21FD6BEC-2BE4-4D3B-9A53-4987D8EC21AC}" srcOrd="0" destOrd="0" presId="urn:microsoft.com/office/officeart/2005/8/layout/vList4"/>
    <dgm:cxn modelId="{6810593D-FC64-4330-BAC8-B050DD661FD7}" type="presOf" srcId="{64841DF3-12D3-4C8A-A2EA-2845EC9F38D7}" destId="{A07D94F9-EF30-4E20-8074-E413B239BE21}" srcOrd="0" destOrd="0" presId="urn:microsoft.com/office/officeart/2005/8/layout/vList4"/>
    <dgm:cxn modelId="{25B30777-672F-453D-A925-DF4A3A8C0EF6}" type="presOf" srcId="{EA167186-6F53-4DC7-A045-E6417D37BF33}" destId="{5B74900C-2DC2-4F9C-83EA-B674B8C455C3}" srcOrd="0" destOrd="0" presId="urn:microsoft.com/office/officeart/2005/8/layout/vList4"/>
    <dgm:cxn modelId="{29C867A9-706B-4082-99B1-529CF2AA153D}" type="presOf" srcId="{011E79D2-CE12-4ACC-B4D0-D9E003466911}" destId="{FF945313-E4F2-443C-9640-F8236C883CA0}" srcOrd="1" destOrd="0" presId="urn:microsoft.com/office/officeart/2005/8/layout/vList4"/>
    <dgm:cxn modelId="{A7E17DD4-E0EF-4403-AB26-19B7F75407DC}" type="presOf" srcId="{F29A499B-128E-4ED9-A5CE-D3EC6833A092}" destId="{98518E50-33B5-489D-8AF9-BC11CE515B19}" srcOrd="1" destOrd="0" presId="urn:microsoft.com/office/officeart/2005/8/layout/vList4"/>
    <dgm:cxn modelId="{7E99E56C-D01E-44CA-A2A6-B16A3CB3FA6E}" type="presOf" srcId="{CE92E143-7827-4B23-958C-F5E2952926EC}" destId="{24F30434-915D-401A-842A-C3A44E75A979}" srcOrd="0" destOrd="0" presId="urn:microsoft.com/office/officeart/2005/8/layout/vList4"/>
    <dgm:cxn modelId="{F7E6D72A-5B0B-4536-9DE8-41E4810247B9}" srcId="{8DA69A69-DF68-414D-8EA4-5B891DFFA5AF}" destId="{011E79D2-CE12-4ACC-B4D0-D9E003466911}" srcOrd="5" destOrd="0" parTransId="{29814D48-68C9-4F1B-A742-4632C8E2EA9C}" sibTransId="{46FBF3BF-5D0C-4A35-BF9D-1D6E2F785FEA}"/>
    <dgm:cxn modelId="{DB6381F9-22D0-4EC2-89ED-F9723FBC122B}" srcId="{8DA69A69-DF68-414D-8EA4-5B891DFFA5AF}" destId="{87EED9D7-F903-415E-8AD5-FBB20E57F17C}" srcOrd="10" destOrd="0" parTransId="{9CF7ABFF-4CAE-47CB-923D-1BC6D6E97E96}" sibTransId="{845A9F58-8459-4120-83F7-C236F902D2A4}"/>
    <dgm:cxn modelId="{48C0D9DC-8DEF-4A18-A0E2-0A591D1D23D4}" srcId="{8DA69A69-DF68-414D-8EA4-5B891DFFA5AF}" destId="{64841DF3-12D3-4C8A-A2EA-2845EC9F38D7}" srcOrd="8" destOrd="0" parTransId="{A9E857A5-108E-46DC-B1FD-F3877D7A6824}" sibTransId="{063C695B-C458-492E-9DD8-8C80EDD037E4}"/>
    <dgm:cxn modelId="{FADBC256-B53A-4253-82DD-D9B3730AA1EC}" type="presOf" srcId="{01BDD74D-C028-4813-9A40-60C9E2F57DB0}" destId="{28517874-F162-4DF2-9EB3-F83C7A652985}" srcOrd="1" destOrd="0" presId="urn:microsoft.com/office/officeart/2005/8/layout/vList4"/>
    <dgm:cxn modelId="{837E456E-152E-40BC-BEB1-7C6227FC233C}" type="presOf" srcId="{01BDD74D-C028-4813-9A40-60C9E2F57DB0}" destId="{38C1AABC-2A80-4D18-AB70-CD76795B5F08}" srcOrd="0" destOrd="0" presId="urn:microsoft.com/office/officeart/2005/8/layout/vList4"/>
    <dgm:cxn modelId="{E9CD9087-4D76-4DCC-976E-CEF58E4BDA7B}" srcId="{8DA69A69-DF68-414D-8EA4-5B891DFFA5AF}" destId="{01BDD74D-C028-4813-9A40-60C9E2F57DB0}" srcOrd="0" destOrd="0" parTransId="{B1B801B5-C3BE-4F62-9805-943F9ECCC34B}" sibTransId="{F35B3DDF-F275-4912-BB0B-8814AF11EBD0}"/>
    <dgm:cxn modelId="{DCC80B1A-4E1A-41D5-958B-E5CD639B1B0D}" type="presOf" srcId="{C693AF90-2E67-4389-9BB6-C5D2CAEEC1FF}" destId="{0663B67C-F1DA-4AE8-B977-A72746B0B55A}" srcOrd="0" destOrd="0" presId="urn:microsoft.com/office/officeart/2005/8/layout/vList4"/>
    <dgm:cxn modelId="{3E7B37FE-1F03-4B51-8A7C-5C8D70514817}" type="presOf" srcId="{A7635277-B6AF-417B-AB49-E517FD333C49}" destId="{AF33F1AF-16D3-496F-A982-1F3CBCF4FF8E}" srcOrd="1" destOrd="0" presId="urn:microsoft.com/office/officeart/2005/8/layout/vList4"/>
    <dgm:cxn modelId="{262F509B-DD73-42F9-9BA8-435A6AFF57F4}" type="presOf" srcId="{AB393BA1-5855-49E3-9B86-59C4B29CEA69}" destId="{9D8C2DA9-47A7-491C-9512-DC63D526E7DA}" srcOrd="1" destOrd="0" presId="urn:microsoft.com/office/officeart/2005/8/layout/vList4"/>
    <dgm:cxn modelId="{462546E9-5FC3-417D-9427-DDC067EFBA53}" type="presOf" srcId="{8DA69A69-DF68-414D-8EA4-5B891DFFA5AF}" destId="{3245D8A3-8E5E-4370-9560-7D50F08D1AAC}" srcOrd="0" destOrd="0" presId="urn:microsoft.com/office/officeart/2005/8/layout/vList4"/>
    <dgm:cxn modelId="{8A6687E5-21B2-435D-B10C-332268480112}" srcId="{8DA69A69-DF68-414D-8EA4-5B891DFFA5AF}" destId="{EA167186-6F53-4DC7-A045-E6417D37BF33}" srcOrd="3" destOrd="0" parTransId="{AA45AC8D-893E-49DB-8316-613BBB5646B5}" sibTransId="{9FE0364B-209B-4506-9049-4401EA19AFBC}"/>
    <dgm:cxn modelId="{8D5B359C-D9E7-4132-8320-19453F90DDBD}" type="presOf" srcId="{A7635277-B6AF-417B-AB49-E517FD333C49}" destId="{5409D7A6-CC75-4C85-8991-EB5D7E28A32C}" srcOrd="0" destOrd="0" presId="urn:microsoft.com/office/officeart/2005/8/layout/vList4"/>
    <dgm:cxn modelId="{77186B5F-C2E3-45CC-B1DA-3307947B8E66}" type="presOf" srcId="{011E79D2-CE12-4ACC-B4D0-D9E003466911}" destId="{0451AC9A-80EA-4040-A601-D0B64C634769}" srcOrd="0" destOrd="0" presId="urn:microsoft.com/office/officeart/2005/8/layout/vList4"/>
    <dgm:cxn modelId="{201FA9D4-3A6B-489F-B035-67218D0EF8D5}" srcId="{8DA69A69-DF68-414D-8EA4-5B891DFFA5AF}" destId="{F29A499B-128E-4ED9-A5CE-D3EC6833A092}" srcOrd="9" destOrd="0" parTransId="{CDD56826-666D-4326-B961-511482B1AE98}" sibTransId="{34E1B6F7-AFA1-45F6-B66D-CE24B6F4F3E6}"/>
    <dgm:cxn modelId="{6C569132-71B0-4D77-BA25-C5457021688A}" srcId="{8DA69A69-DF68-414D-8EA4-5B891DFFA5AF}" destId="{B1A5E10D-28EF-4A53-BB42-ADFCEDD33914}" srcOrd="1" destOrd="0" parTransId="{4330C9E9-E525-4CE3-8D83-79DC3A7B548F}" sibTransId="{EE6CE372-F5B4-4C65-BB47-2D0CBB1D465F}"/>
    <dgm:cxn modelId="{3F70E3EC-8DAA-43A9-9201-E83ACE16E279}" type="presOf" srcId="{B1A5E10D-28EF-4A53-BB42-ADFCEDD33914}" destId="{72FDBD55-6070-4E85-AA3A-6F7522DCF49F}" srcOrd="0" destOrd="0" presId="urn:microsoft.com/office/officeart/2005/8/layout/vList4"/>
    <dgm:cxn modelId="{C1692AC0-BA0F-45DE-B396-12372577650D}" srcId="{8DA69A69-DF68-414D-8EA4-5B891DFFA5AF}" destId="{C693AF90-2E67-4389-9BB6-C5D2CAEEC1FF}" srcOrd="7" destOrd="0" parTransId="{00079A4F-B938-401D-9474-8F2025C874A4}" sibTransId="{D443B56A-500B-4402-B1F6-0F52B8475755}"/>
    <dgm:cxn modelId="{54181BCC-794E-4A3F-B69C-66358F54999E}" type="presOf" srcId="{87EED9D7-F903-415E-8AD5-FBB20E57F17C}" destId="{19010068-538E-4E7A-921F-CCE3278EC84F}" srcOrd="1" destOrd="0" presId="urn:microsoft.com/office/officeart/2005/8/layout/vList4"/>
    <dgm:cxn modelId="{A38FB077-A8D7-40C2-A916-B9A2D88691E7}" type="presOf" srcId="{B1A5E10D-28EF-4A53-BB42-ADFCEDD33914}" destId="{1A6920FE-A97C-4482-AA47-1D4A8C2D730F}" srcOrd="1" destOrd="0" presId="urn:microsoft.com/office/officeart/2005/8/layout/vList4"/>
    <dgm:cxn modelId="{BF22BE76-DB17-4A7C-9C6A-6A21FB3D184F}" type="presOf" srcId="{AB393BA1-5855-49E3-9B86-59C4B29CEA69}" destId="{B3A218B0-FF83-4B81-B386-3F5787FB84AE}" srcOrd="0" destOrd="0" presId="urn:microsoft.com/office/officeart/2005/8/layout/vList4"/>
    <dgm:cxn modelId="{128B230A-B289-4CB6-A6AF-E0A33A02F871}" type="presOf" srcId="{64841DF3-12D3-4C8A-A2EA-2845EC9F38D7}" destId="{C195AAFC-E8BF-40C9-B2F5-85621CF3B988}" srcOrd="1" destOrd="0" presId="urn:microsoft.com/office/officeart/2005/8/layout/vList4"/>
    <dgm:cxn modelId="{F3ED81DC-2C51-47EE-A31F-B6E976CD6458}" srcId="{8DA69A69-DF68-414D-8EA4-5B891DFFA5AF}" destId="{AB393BA1-5855-49E3-9B86-59C4B29CEA69}" srcOrd="2" destOrd="0" parTransId="{FB136A78-F087-494B-A4DD-4AF3EF01BF04}" sibTransId="{CFE1A1C0-1939-44E8-B395-EE878B1AED03}"/>
    <dgm:cxn modelId="{705C021B-4DD7-4E5D-89C9-EDEBD5F17379}" type="presOf" srcId="{CE92E143-7827-4B23-958C-F5E2952926EC}" destId="{BE359720-3DA6-45D3-B11C-BC16643AE4C6}" srcOrd="1" destOrd="0" presId="urn:microsoft.com/office/officeart/2005/8/layout/vList4"/>
    <dgm:cxn modelId="{824BE007-D8A8-4BC5-A897-8BE1CC7D6DDF}" type="presOf" srcId="{C693AF90-2E67-4389-9BB6-C5D2CAEEC1FF}" destId="{DD756981-072A-4F78-ABC7-E2A848633815}" srcOrd="1" destOrd="0" presId="urn:microsoft.com/office/officeart/2005/8/layout/vList4"/>
    <dgm:cxn modelId="{16E582A8-0239-4002-981C-4F30902CDCB6}" type="presOf" srcId="{87EED9D7-F903-415E-8AD5-FBB20E57F17C}" destId="{19D75B96-0BDF-4D45-9CDA-670E68961379}" srcOrd="0" destOrd="0" presId="urn:microsoft.com/office/officeart/2005/8/layout/vList4"/>
    <dgm:cxn modelId="{E8D64E65-62F1-48F0-A7F4-ECB5F990C6DE}" type="presOf" srcId="{EA167186-6F53-4DC7-A045-E6417D37BF33}" destId="{D2600429-E556-46F6-80E8-880C4820F655}" srcOrd="1" destOrd="0" presId="urn:microsoft.com/office/officeart/2005/8/layout/vList4"/>
    <dgm:cxn modelId="{047C46A9-F2CD-4146-951F-467E5F8CB8ED}" srcId="{8DA69A69-DF68-414D-8EA4-5B891DFFA5AF}" destId="{CE92E143-7827-4B23-958C-F5E2952926EC}" srcOrd="4" destOrd="0" parTransId="{C4D32C04-360F-4F8D-8B67-B5640F4A6D8F}" sibTransId="{9E9FB500-C656-4896-8D25-03917B48704C}"/>
    <dgm:cxn modelId="{876943E5-6311-4C46-B02D-095CFB15C899}" srcId="{8DA69A69-DF68-414D-8EA4-5B891DFFA5AF}" destId="{A7635277-B6AF-417B-AB49-E517FD333C49}" srcOrd="6" destOrd="0" parTransId="{C477E470-852C-42A8-B063-8341FC3C990C}" sibTransId="{71F53B31-01A5-4EDB-848A-6A0AD6C5A84A}"/>
    <dgm:cxn modelId="{B3C88914-B663-4D88-A984-53C0250FD5C5}" type="presParOf" srcId="{3245D8A3-8E5E-4370-9560-7D50F08D1AAC}" destId="{591064D2-3FD8-4EBB-A7F6-6190915D84B9}" srcOrd="0" destOrd="0" presId="urn:microsoft.com/office/officeart/2005/8/layout/vList4"/>
    <dgm:cxn modelId="{574EADAF-8F63-40AA-AA0F-59CAD1AD1AA3}" type="presParOf" srcId="{591064D2-3FD8-4EBB-A7F6-6190915D84B9}" destId="{38C1AABC-2A80-4D18-AB70-CD76795B5F08}" srcOrd="0" destOrd="0" presId="urn:microsoft.com/office/officeart/2005/8/layout/vList4"/>
    <dgm:cxn modelId="{BC1BED41-3394-419A-9D43-3FA1CFB12F76}" type="presParOf" srcId="{591064D2-3FD8-4EBB-A7F6-6190915D84B9}" destId="{36A321AB-B414-459A-92C0-C559ED15EF30}" srcOrd="1" destOrd="0" presId="urn:microsoft.com/office/officeart/2005/8/layout/vList4"/>
    <dgm:cxn modelId="{6F0DD6FB-42C7-4A25-A639-2852B0017587}" type="presParOf" srcId="{591064D2-3FD8-4EBB-A7F6-6190915D84B9}" destId="{28517874-F162-4DF2-9EB3-F83C7A652985}" srcOrd="2" destOrd="0" presId="urn:microsoft.com/office/officeart/2005/8/layout/vList4"/>
    <dgm:cxn modelId="{16FDA3BE-ECE7-4135-AFFA-D81F960A5FFF}" type="presParOf" srcId="{3245D8A3-8E5E-4370-9560-7D50F08D1AAC}" destId="{792ED8B5-2DD0-439D-81C0-CD908D092B9B}" srcOrd="1" destOrd="0" presId="urn:microsoft.com/office/officeart/2005/8/layout/vList4"/>
    <dgm:cxn modelId="{A42D61C2-70B5-4757-9020-03E4A49145FD}" type="presParOf" srcId="{3245D8A3-8E5E-4370-9560-7D50F08D1AAC}" destId="{5CCFB758-000F-4683-BD12-C441C92A1487}" srcOrd="2" destOrd="0" presId="urn:microsoft.com/office/officeart/2005/8/layout/vList4"/>
    <dgm:cxn modelId="{DB30D0F6-4E41-42EB-969D-F85FBD0287CD}" type="presParOf" srcId="{5CCFB758-000F-4683-BD12-C441C92A1487}" destId="{72FDBD55-6070-4E85-AA3A-6F7522DCF49F}" srcOrd="0" destOrd="0" presId="urn:microsoft.com/office/officeart/2005/8/layout/vList4"/>
    <dgm:cxn modelId="{D03E5505-A0C8-4ABF-BCB0-672DF780346B}" type="presParOf" srcId="{5CCFB758-000F-4683-BD12-C441C92A1487}" destId="{49D4FFC3-C990-4FEA-ADFC-9F2B001FE866}" srcOrd="1" destOrd="0" presId="urn:microsoft.com/office/officeart/2005/8/layout/vList4"/>
    <dgm:cxn modelId="{F9B4323A-3D88-4B46-9F00-D85C99ED5F56}" type="presParOf" srcId="{5CCFB758-000F-4683-BD12-C441C92A1487}" destId="{1A6920FE-A97C-4482-AA47-1D4A8C2D730F}" srcOrd="2" destOrd="0" presId="urn:microsoft.com/office/officeart/2005/8/layout/vList4"/>
    <dgm:cxn modelId="{67AEB38C-FDB7-4835-8E9F-26A4E24FA82C}" type="presParOf" srcId="{3245D8A3-8E5E-4370-9560-7D50F08D1AAC}" destId="{6A8B3FBB-BD6E-4DCA-BA20-9EF9BC5A78D3}" srcOrd="3" destOrd="0" presId="urn:microsoft.com/office/officeart/2005/8/layout/vList4"/>
    <dgm:cxn modelId="{B895419C-9383-42BC-A372-200B9087388D}" type="presParOf" srcId="{3245D8A3-8E5E-4370-9560-7D50F08D1AAC}" destId="{EA6FEACF-09F4-4CA2-8178-78B09A7EFBBB}" srcOrd="4" destOrd="0" presId="urn:microsoft.com/office/officeart/2005/8/layout/vList4"/>
    <dgm:cxn modelId="{08BFFBE1-78EB-4BA1-B032-DBF0107DDD16}" type="presParOf" srcId="{EA6FEACF-09F4-4CA2-8178-78B09A7EFBBB}" destId="{B3A218B0-FF83-4B81-B386-3F5787FB84AE}" srcOrd="0" destOrd="0" presId="urn:microsoft.com/office/officeart/2005/8/layout/vList4"/>
    <dgm:cxn modelId="{6B50E8C2-74D1-4E54-8E91-36B44D79F6DB}" type="presParOf" srcId="{EA6FEACF-09F4-4CA2-8178-78B09A7EFBBB}" destId="{1DF032E0-13E8-404C-A3CD-F57FFFAF656E}" srcOrd="1" destOrd="0" presId="urn:microsoft.com/office/officeart/2005/8/layout/vList4"/>
    <dgm:cxn modelId="{659CEC41-3E7A-452A-982F-A315D683BA61}" type="presParOf" srcId="{EA6FEACF-09F4-4CA2-8178-78B09A7EFBBB}" destId="{9D8C2DA9-47A7-491C-9512-DC63D526E7DA}" srcOrd="2" destOrd="0" presId="urn:microsoft.com/office/officeart/2005/8/layout/vList4"/>
    <dgm:cxn modelId="{45611137-4960-4E91-9F1B-79DAFA9663ED}" type="presParOf" srcId="{3245D8A3-8E5E-4370-9560-7D50F08D1AAC}" destId="{A85F395D-8BD3-45D3-8EFF-7FA6AF594D0F}" srcOrd="5" destOrd="0" presId="urn:microsoft.com/office/officeart/2005/8/layout/vList4"/>
    <dgm:cxn modelId="{C48FE5F9-7C44-4570-A886-A8EF148B1C55}" type="presParOf" srcId="{3245D8A3-8E5E-4370-9560-7D50F08D1AAC}" destId="{9AB32DE8-9EB7-4A4C-838E-2A0D8828CDAA}" srcOrd="6" destOrd="0" presId="urn:microsoft.com/office/officeart/2005/8/layout/vList4"/>
    <dgm:cxn modelId="{86099A45-8003-44F3-96BC-7C07FB7EE766}" type="presParOf" srcId="{9AB32DE8-9EB7-4A4C-838E-2A0D8828CDAA}" destId="{5B74900C-2DC2-4F9C-83EA-B674B8C455C3}" srcOrd="0" destOrd="0" presId="urn:microsoft.com/office/officeart/2005/8/layout/vList4"/>
    <dgm:cxn modelId="{F5B94FD4-0EEA-4706-8C6A-6ED3867F082D}" type="presParOf" srcId="{9AB32DE8-9EB7-4A4C-838E-2A0D8828CDAA}" destId="{EB1CC876-66DD-4A75-B47F-79507A427898}" srcOrd="1" destOrd="0" presId="urn:microsoft.com/office/officeart/2005/8/layout/vList4"/>
    <dgm:cxn modelId="{A822CBB4-6983-4DEC-8CBE-F5BA3D985FA7}" type="presParOf" srcId="{9AB32DE8-9EB7-4A4C-838E-2A0D8828CDAA}" destId="{D2600429-E556-46F6-80E8-880C4820F655}" srcOrd="2" destOrd="0" presId="urn:microsoft.com/office/officeart/2005/8/layout/vList4"/>
    <dgm:cxn modelId="{81AE150A-E1FB-4EAD-B7C8-691AA97891B0}" type="presParOf" srcId="{3245D8A3-8E5E-4370-9560-7D50F08D1AAC}" destId="{83EBCC5F-57AF-408C-86D9-F0E2ACBBE12B}" srcOrd="7" destOrd="0" presId="urn:microsoft.com/office/officeart/2005/8/layout/vList4"/>
    <dgm:cxn modelId="{2CF45B34-36CE-4F53-BEE6-A1E5418315BF}" type="presParOf" srcId="{3245D8A3-8E5E-4370-9560-7D50F08D1AAC}" destId="{D671913D-787A-4165-BF27-FBE28E32140A}" srcOrd="8" destOrd="0" presId="urn:microsoft.com/office/officeart/2005/8/layout/vList4"/>
    <dgm:cxn modelId="{2F124BE6-24CF-4644-9DE3-00595F4EC23F}" type="presParOf" srcId="{D671913D-787A-4165-BF27-FBE28E32140A}" destId="{24F30434-915D-401A-842A-C3A44E75A979}" srcOrd="0" destOrd="0" presId="urn:microsoft.com/office/officeart/2005/8/layout/vList4"/>
    <dgm:cxn modelId="{277444A2-0AAA-44A6-AD51-B0CEA85F7373}" type="presParOf" srcId="{D671913D-787A-4165-BF27-FBE28E32140A}" destId="{950174B9-C3EC-407B-9908-DBD126F0CF41}" srcOrd="1" destOrd="0" presId="urn:microsoft.com/office/officeart/2005/8/layout/vList4"/>
    <dgm:cxn modelId="{85CA24B1-888A-44A2-ABEE-B45D28ABC074}" type="presParOf" srcId="{D671913D-787A-4165-BF27-FBE28E32140A}" destId="{BE359720-3DA6-45D3-B11C-BC16643AE4C6}" srcOrd="2" destOrd="0" presId="urn:microsoft.com/office/officeart/2005/8/layout/vList4"/>
    <dgm:cxn modelId="{D57A5367-B50D-4C1F-9BDA-67AEB7489A7E}" type="presParOf" srcId="{3245D8A3-8E5E-4370-9560-7D50F08D1AAC}" destId="{C92EF613-86C2-41A3-8E40-41CCD6533A25}" srcOrd="9" destOrd="0" presId="urn:microsoft.com/office/officeart/2005/8/layout/vList4"/>
    <dgm:cxn modelId="{8C22E6F5-ACE2-4967-BBE9-7C6DFE303036}" type="presParOf" srcId="{3245D8A3-8E5E-4370-9560-7D50F08D1AAC}" destId="{5501A42F-8519-4F4C-A382-D5698CC9EB98}" srcOrd="10" destOrd="0" presId="urn:microsoft.com/office/officeart/2005/8/layout/vList4"/>
    <dgm:cxn modelId="{FC40BD94-FEF9-4078-B70E-60D95683E243}" type="presParOf" srcId="{5501A42F-8519-4F4C-A382-D5698CC9EB98}" destId="{0451AC9A-80EA-4040-A601-D0B64C634769}" srcOrd="0" destOrd="0" presId="urn:microsoft.com/office/officeart/2005/8/layout/vList4"/>
    <dgm:cxn modelId="{F4C0E8EE-3C89-4C69-B9FC-7CB8C6E3D64E}" type="presParOf" srcId="{5501A42F-8519-4F4C-A382-D5698CC9EB98}" destId="{652C01DF-6697-4345-A0E8-6D9D71FC067D}" srcOrd="1" destOrd="0" presId="urn:microsoft.com/office/officeart/2005/8/layout/vList4"/>
    <dgm:cxn modelId="{723AF948-A621-4EE5-A4D2-F8F8448372E2}" type="presParOf" srcId="{5501A42F-8519-4F4C-A382-D5698CC9EB98}" destId="{FF945313-E4F2-443C-9640-F8236C883CA0}" srcOrd="2" destOrd="0" presId="urn:microsoft.com/office/officeart/2005/8/layout/vList4"/>
    <dgm:cxn modelId="{9F3E1BD8-6EC9-4B9A-9C99-DADF1EAC596F}" type="presParOf" srcId="{3245D8A3-8E5E-4370-9560-7D50F08D1AAC}" destId="{4ACE9022-A491-4746-BF11-8D981CC25E13}" srcOrd="11" destOrd="0" presId="urn:microsoft.com/office/officeart/2005/8/layout/vList4"/>
    <dgm:cxn modelId="{5BF7ED99-8F8B-4F51-87F6-502AB2CE44DF}" type="presParOf" srcId="{3245D8A3-8E5E-4370-9560-7D50F08D1AAC}" destId="{52FEB890-62E1-4FA0-BDD3-B9C9A73AC6EC}" srcOrd="12" destOrd="0" presId="urn:microsoft.com/office/officeart/2005/8/layout/vList4"/>
    <dgm:cxn modelId="{5279FA02-274F-45F9-AD13-037FF0115E35}" type="presParOf" srcId="{52FEB890-62E1-4FA0-BDD3-B9C9A73AC6EC}" destId="{5409D7A6-CC75-4C85-8991-EB5D7E28A32C}" srcOrd="0" destOrd="0" presId="urn:microsoft.com/office/officeart/2005/8/layout/vList4"/>
    <dgm:cxn modelId="{E43CFC97-B77A-4536-9D94-B20FF7158E48}" type="presParOf" srcId="{52FEB890-62E1-4FA0-BDD3-B9C9A73AC6EC}" destId="{3D67FE96-9C43-493B-A35A-BE8C89C56380}" srcOrd="1" destOrd="0" presId="urn:microsoft.com/office/officeart/2005/8/layout/vList4"/>
    <dgm:cxn modelId="{D38BCC78-B3C3-42C3-A0BE-43A6335196A6}" type="presParOf" srcId="{52FEB890-62E1-4FA0-BDD3-B9C9A73AC6EC}" destId="{AF33F1AF-16D3-496F-A982-1F3CBCF4FF8E}" srcOrd="2" destOrd="0" presId="urn:microsoft.com/office/officeart/2005/8/layout/vList4"/>
    <dgm:cxn modelId="{E792BFB3-AD8E-4630-9133-4D1C8F3AD824}" type="presParOf" srcId="{3245D8A3-8E5E-4370-9560-7D50F08D1AAC}" destId="{3F77CCF2-5A1B-4171-9950-5A4EA6297782}" srcOrd="13" destOrd="0" presId="urn:microsoft.com/office/officeart/2005/8/layout/vList4"/>
    <dgm:cxn modelId="{BF6FA6FC-3872-4B80-87B5-514C5D3C15FA}" type="presParOf" srcId="{3245D8A3-8E5E-4370-9560-7D50F08D1AAC}" destId="{1C6DEF61-7DE4-4DB2-88CF-A29B18B2A57B}" srcOrd="14" destOrd="0" presId="urn:microsoft.com/office/officeart/2005/8/layout/vList4"/>
    <dgm:cxn modelId="{F6E86536-1ABC-4D96-B00F-E7FF2BCC0400}" type="presParOf" srcId="{1C6DEF61-7DE4-4DB2-88CF-A29B18B2A57B}" destId="{0663B67C-F1DA-4AE8-B977-A72746B0B55A}" srcOrd="0" destOrd="0" presId="urn:microsoft.com/office/officeart/2005/8/layout/vList4"/>
    <dgm:cxn modelId="{25F23B03-2F10-40F1-B93C-D06EDA6D6A21}" type="presParOf" srcId="{1C6DEF61-7DE4-4DB2-88CF-A29B18B2A57B}" destId="{2B57F23D-5CBE-4272-A6F4-7FAA825DD5F1}" srcOrd="1" destOrd="0" presId="urn:microsoft.com/office/officeart/2005/8/layout/vList4"/>
    <dgm:cxn modelId="{447162C0-2096-4D68-8833-5CE1E17BEE9B}" type="presParOf" srcId="{1C6DEF61-7DE4-4DB2-88CF-A29B18B2A57B}" destId="{DD756981-072A-4F78-ABC7-E2A848633815}" srcOrd="2" destOrd="0" presId="urn:microsoft.com/office/officeart/2005/8/layout/vList4"/>
    <dgm:cxn modelId="{B45CB449-12A8-45AE-82D5-76E7B9A38DED}" type="presParOf" srcId="{3245D8A3-8E5E-4370-9560-7D50F08D1AAC}" destId="{E0FA4780-42E5-4D96-9EA9-AFC90BAEB194}" srcOrd="15" destOrd="0" presId="urn:microsoft.com/office/officeart/2005/8/layout/vList4"/>
    <dgm:cxn modelId="{7F2AA951-DA41-41C3-B26B-561614B1E165}" type="presParOf" srcId="{3245D8A3-8E5E-4370-9560-7D50F08D1AAC}" destId="{F5029F3B-CDB2-44B7-954A-4E4749636DCA}" srcOrd="16" destOrd="0" presId="urn:microsoft.com/office/officeart/2005/8/layout/vList4"/>
    <dgm:cxn modelId="{07E83D3D-7D4D-41FF-BDCF-BAA907F16BCC}" type="presParOf" srcId="{F5029F3B-CDB2-44B7-954A-4E4749636DCA}" destId="{A07D94F9-EF30-4E20-8074-E413B239BE21}" srcOrd="0" destOrd="0" presId="urn:microsoft.com/office/officeart/2005/8/layout/vList4"/>
    <dgm:cxn modelId="{BBD1C076-4AA0-4062-AF6E-0BFFC9882661}" type="presParOf" srcId="{F5029F3B-CDB2-44B7-954A-4E4749636DCA}" destId="{345EE191-2927-4C04-BBA1-919BF1F7941C}" srcOrd="1" destOrd="0" presId="urn:microsoft.com/office/officeart/2005/8/layout/vList4"/>
    <dgm:cxn modelId="{C4475822-75A5-4EE6-A6C9-67F017646310}" type="presParOf" srcId="{F5029F3B-CDB2-44B7-954A-4E4749636DCA}" destId="{C195AAFC-E8BF-40C9-B2F5-85621CF3B988}" srcOrd="2" destOrd="0" presId="urn:microsoft.com/office/officeart/2005/8/layout/vList4"/>
    <dgm:cxn modelId="{A1118350-863B-43C9-A6FA-E4B512B703DC}" type="presParOf" srcId="{3245D8A3-8E5E-4370-9560-7D50F08D1AAC}" destId="{D0A85CFD-6D98-4CF0-8A55-F4BCC6FC3771}" srcOrd="17" destOrd="0" presId="urn:microsoft.com/office/officeart/2005/8/layout/vList4"/>
    <dgm:cxn modelId="{E9155745-59CC-487F-8C93-AA3AA44B26A5}" type="presParOf" srcId="{3245D8A3-8E5E-4370-9560-7D50F08D1AAC}" destId="{94C32681-5B23-4625-9591-31D5A6915637}" srcOrd="18" destOrd="0" presId="urn:microsoft.com/office/officeart/2005/8/layout/vList4"/>
    <dgm:cxn modelId="{31DD0128-CAB2-426D-8438-E4DC98CC0201}" type="presParOf" srcId="{94C32681-5B23-4625-9591-31D5A6915637}" destId="{21FD6BEC-2BE4-4D3B-9A53-4987D8EC21AC}" srcOrd="0" destOrd="0" presId="urn:microsoft.com/office/officeart/2005/8/layout/vList4"/>
    <dgm:cxn modelId="{8B59C2AA-3F8B-413B-87DF-F514CDE42C4A}" type="presParOf" srcId="{94C32681-5B23-4625-9591-31D5A6915637}" destId="{D2F6CFBC-E310-4008-BC7E-CB6B12D9A319}" srcOrd="1" destOrd="0" presId="urn:microsoft.com/office/officeart/2005/8/layout/vList4"/>
    <dgm:cxn modelId="{23D20066-96D5-4A12-A64B-2DE7B7E22A38}" type="presParOf" srcId="{94C32681-5B23-4625-9591-31D5A6915637}" destId="{98518E50-33B5-489D-8AF9-BC11CE515B19}" srcOrd="2" destOrd="0" presId="urn:microsoft.com/office/officeart/2005/8/layout/vList4"/>
    <dgm:cxn modelId="{EDF08B85-D904-4A33-87A9-06786BD039CA}" type="presParOf" srcId="{3245D8A3-8E5E-4370-9560-7D50F08D1AAC}" destId="{80A128C3-D91C-4A8E-897E-BE277EDC32F6}" srcOrd="19" destOrd="0" presId="urn:microsoft.com/office/officeart/2005/8/layout/vList4"/>
    <dgm:cxn modelId="{BED1A218-BA9F-43F4-A577-F4DE1652BB0E}" type="presParOf" srcId="{3245D8A3-8E5E-4370-9560-7D50F08D1AAC}" destId="{1B86AED6-E9C3-474C-A1B9-5352341B06AF}" srcOrd="20" destOrd="0" presId="urn:microsoft.com/office/officeart/2005/8/layout/vList4"/>
    <dgm:cxn modelId="{EF68284E-F7F1-496F-BD7B-168F39C52ADB}" type="presParOf" srcId="{1B86AED6-E9C3-474C-A1B9-5352341B06AF}" destId="{19D75B96-0BDF-4D45-9CDA-670E68961379}" srcOrd="0" destOrd="0" presId="urn:microsoft.com/office/officeart/2005/8/layout/vList4"/>
    <dgm:cxn modelId="{EDB9E11D-310F-454B-9F21-311C32F5A495}" type="presParOf" srcId="{1B86AED6-E9C3-474C-A1B9-5352341B06AF}" destId="{B2B9AF7E-0611-4D90-B154-64C9BDFC0B76}" srcOrd="1" destOrd="0" presId="urn:microsoft.com/office/officeart/2005/8/layout/vList4"/>
    <dgm:cxn modelId="{A380D878-7A48-468D-9945-0C173183FD1A}" type="presParOf" srcId="{1B86AED6-E9C3-474C-A1B9-5352341B06AF}" destId="{19010068-538E-4E7A-921F-CCE3278EC8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colorful1" csCatId="colorful" phldr="1"/>
      <dgm:spPr/>
    </dgm:pt>
    <dgm:pt modelId="{FD07E91C-7046-43AA-B707-9B569F93A4ED}">
      <dgm:prSet phldrT="[Text]" custT="1"/>
      <dgm:spPr/>
      <dgm:t>
        <a:bodyPr/>
        <a:lstStyle/>
        <a:p>
          <a:r>
            <a:rPr lang="en-US" sz="2000" b="0" dirty="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dirty="0"/>
            <a:t>Facilities and Regions</a:t>
          </a:r>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dirty="0"/>
            <a:t>Resource Grouping</a:t>
          </a:r>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dirty="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dirty="0"/>
            <a:t>Auditing and Reporting</a:t>
          </a:r>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solidFill>
                <a:schemeClr val="accent2">
                  <a:lumMod val="75000"/>
                </a:schemeClr>
              </a:solidFill>
            </a:rPr>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dirty="0">
              <a:solidFill>
                <a:schemeClr val="accent2">
                  <a:lumMod val="75000"/>
                </a:schemeClr>
              </a:solidFill>
            </a:rPr>
            <a:t>Account security</a:t>
          </a:r>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dirty="0">
              <a:solidFill>
                <a:schemeClr val="accent2">
                  <a:lumMod val="75000"/>
                </a:schemeClr>
              </a:solidFill>
            </a:rPr>
            <a:t>Cost management</a:t>
          </a:r>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dirty="0">
              <a:solidFill>
                <a:srgbClr val="ED7D31"/>
              </a:solidFill>
            </a:rPr>
            <a:t>Options</a:t>
          </a:r>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dirty="0">
              <a:solidFill>
                <a:srgbClr val="ED7D31"/>
              </a:solidFill>
            </a:rPr>
            <a:t>Optimization</a:t>
          </a:r>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dirty="0">
              <a:solidFill>
                <a:srgbClr val="ED7D31"/>
              </a:solidFill>
            </a:rPr>
            <a:t>Regulatory requirements</a:t>
          </a:r>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dirty="0">
              <a:solidFill>
                <a:srgbClr val="4472C4"/>
              </a:solidFill>
            </a:rPr>
            <a:t>Dev/Test/Production</a:t>
          </a:r>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dirty="0">
              <a:solidFill>
                <a:srgbClr val="4472C4"/>
              </a:solidFill>
            </a:rPr>
            <a:t>Groups for monitoring and billing</a:t>
          </a:r>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dirty="0">
              <a:solidFill>
                <a:srgbClr val="00B050"/>
              </a:solidFill>
            </a:rPr>
            <a:t>Redundancy</a:t>
          </a:r>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dirty="0">
              <a:solidFill>
                <a:srgbClr val="00B050"/>
              </a:solidFill>
            </a:rPr>
            <a:t>Recovery strategies</a:t>
          </a:r>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dirty="0">
              <a:solidFill>
                <a:srgbClr val="00B050"/>
              </a:solidFill>
            </a:rPr>
            <a:t>Outage fallbacks</a:t>
          </a:r>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dirty="0">
              <a:solidFill>
                <a:schemeClr val="accent2">
                  <a:lumMod val="75000"/>
                </a:schemeClr>
              </a:solidFill>
            </a:rPr>
            <a:t>Telemetry data collection and storage</a:t>
          </a:r>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dirty="0">
              <a:solidFill>
                <a:schemeClr val="accent2">
                  <a:lumMod val="75000"/>
                </a:schemeClr>
              </a:solidFill>
            </a:rPr>
            <a:t>Report distribution</a:t>
          </a:r>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dirty="0">
              <a:solidFill>
                <a:schemeClr val="accent2">
                  <a:lumMod val="75000"/>
                </a:schemeClr>
              </a:solidFill>
            </a:rPr>
            <a:t>Automated alerts</a:t>
          </a:r>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dirty="0">
              <a:solidFill>
                <a:srgbClr val="ED7D31"/>
              </a:solidFill>
            </a:rPr>
            <a:t>Networking and Hybrid</a:t>
          </a:r>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dirty="0">
              <a:solidFill>
                <a:schemeClr val="accent2">
                  <a:lumMod val="75000"/>
                </a:schemeClr>
              </a:solidFill>
            </a:rPr>
            <a:t>Scheduling</a:t>
          </a:r>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dirty="0">
              <a:solidFill>
                <a:schemeClr val="accent2">
                  <a:lumMod val="75000"/>
                </a:schemeClr>
              </a:solidFill>
            </a:rPr>
            <a:t>Migration</a:t>
          </a:r>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61A15875-801D-4922-B416-70F4FFAD4EA5}" srcId="{BF86B76B-4D25-48D0-9D7B-39A830F7D6BC}" destId="{BB06A51A-E5C3-4815-9A8A-26A9C315F2C9}" srcOrd="1" destOrd="0" parTransId="{3B1A6EF0-EDC6-4F66-8B33-1341E176D8C1}" sibTransId="{9F92ED19-1724-43E6-95B0-EF6C9BED8AE0}"/>
    <dgm:cxn modelId="{8115C405-B7F1-4AD9-85FF-EFD658429021}" type="presOf" srcId="{9F92ED19-1724-43E6-95B0-EF6C9BED8AE0}" destId="{5ADC0861-C82E-454D-BD90-559DC9444550}"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843F6CE7-A12F-4E49-820B-C045937DD429}" type="presOf" srcId="{ECBF0E7D-1D53-41E9-B58F-C2DA73CE6F7C}" destId="{33702B15-9095-4FA4-8821-B11AC9EBEFC2}" srcOrd="0" destOrd="2"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545E47F6-57BE-4CF9-A07F-ED9974424743}" type="presOf" srcId="{BB06A51A-E5C3-4815-9A8A-26A9C315F2C9}" destId="{63BDA6B1-2B38-4AE2-AC0A-4100D50825C7}"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24F3CD28-0D20-49AC-BCD1-8FC6900ACB49}" srcId="{FD07E91C-7046-43AA-B707-9B569F93A4ED}" destId="{5A40D569-A2CA-4DC5-8096-EB57FC79964E}" srcOrd="0" destOrd="0" parTransId="{148A1BAE-D94C-4F65-8937-B26F380FCE9C}" sibTransId="{27A97A85-62CE-4DC3-92D4-63A5935C3A59}"/>
    <dgm:cxn modelId="{0D2D9288-5573-4729-9220-79BC56DC0B7A}" type="presOf" srcId="{1721E8E1-C089-4FFE-BBEE-283977BBB4E7}" destId="{49D40827-C37B-462A-8830-3781D78F9E47}" srcOrd="1" destOrd="0" presId="urn:microsoft.com/office/officeart/2005/8/layout/bList2"/>
    <dgm:cxn modelId="{39BF5FBC-0A68-4361-B59A-7D49CED77783}" type="presOf" srcId="{6A8ADEC0-2A0D-4067-9DA1-C9A0DDF26CEA}" destId="{79BAC803-CD8B-4D4D-A91A-1BFC6FF553B3}"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E60B8855-41FE-4451-8269-7FF01286C5DB}" type="presOf" srcId="{4984D47A-45EE-4FDD-B815-BA171D1C5A36}" destId="{63298AE1-0B1E-4F2F-9FE9-40C2F82C9870}" srcOrd="0" destOrd="0" presId="urn:microsoft.com/office/officeart/2005/8/layout/bList2"/>
    <dgm:cxn modelId="{5A62D2FA-D403-4AEC-A84C-10AB3CA5B231}" type="presOf" srcId="{889BFDF4-ED80-4901-A111-25FB979B01BE}" destId="{33702B15-9095-4FA4-8821-B11AC9EBEFC2}" srcOrd="0" destOrd="1"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8FB0A48B-5D26-4FDD-BC7E-6E12DCD81551}" srcId="{FD07E91C-7046-43AA-B707-9B569F93A4ED}" destId="{3C0E2922-E9B9-40C8-A811-8CEEE3303084}" srcOrd="1" destOrd="0" parTransId="{660AA7A1-3C51-4092-9406-183C6A636C90}" sibTransId="{A8915ADB-DF8A-4F42-A3DC-E28A17AECE58}"/>
    <dgm:cxn modelId="{6CCEDDED-323F-41A7-A6F1-F80D67885A7F}" type="presOf" srcId="{839741EB-AF70-4F04-8CE1-CB6A354BDA2D}" destId="{0BD928BB-9FB9-45AA-9F1D-B3A252A776DF}" srcOrd="0" destOrd="0" presId="urn:microsoft.com/office/officeart/2005/8/layout/bList2"/>
    <dgm:cxn modelId="{886ABD1F-DDD3-41FE-A0F4-73CC7C013FE2}" type="presOf" srcId="{3CF79882-1C47-4514-AA27-40C7C574C4DB}" destId="{DAFA15F9-F5B6-4406-AE11-5EFCF813A28C}" srcOrd="0" destOrd="0" presId="urn:microsoft.com/office/officeart/2005/8/layout/bList2"/>
    <dgm:cxn modelId="{9FE6281E-9EFC-4BA8-9A09-B6362F7C11E5}" type="presOf" srcId="{4063D435-9797-4535-BFA9-1BF8D357480D}" destId="{8969E77D-450B-4AA5-A0D7-1198EF98D262}" srcOrd="0" destOrd="4" presId="urn:microsoft.com/office/officeart/2005/8/layout/bList2"/>
    <dgm:cxn modelId="{64931EC9-D2AF-48FE-A639-CE01BDB3B36A}" type="presOf" srcId="{D6544E59-53C7-4362-82D3-269E2EFD0C4B}" destId="{D21577B0-F1B9-4247-9E73-8138B13E418F}" srcOrd="0" destOrd="0" presId="urn:microsoft.com/office/officeart/2005/8/layout/bList2"/>
    <dgm:cxn modelId="{A0393F14-4BFB-47E6-BF57-99C10F239377}" type="presOf" srcId="{4DDF4143-F981-4EAD-9C97-199D8ADE1CA6}" destId="{9D7E3D2A-F1CD-4DD9-A45E-2E38E6089D9D}" srcOrd="0" destOrd="0" presId="urn:microsoft.com/office/officeart/2005/8/layout/bList2"/>
    <dgm:cxn modelId="{06687AFB-08AB-4C0B-8662-123E7CD5D07F}" type="presOf" srcId="{0DF4D955-4B58-4192-B96A-5A1EC6A75178}" destId="{33702B15-9095-4FA4-8821-B11AC9EBEFC2}"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F74A3914-DAB5-48DC-AA80-0FF44615F51F}" srcId="{BB06A51A-E5C3-4815-9A8A-26A9C315F2C9}" destId="{889BFDF4-ED80-4901-A111-25FB979B01BE}" srcOrd="1" destOrd="0" parTransId="{82699BE9-36A0-4364-B27B-092B1CAAF526}" sibTransId="{A9DA566C-6E73-4D9A-9E54-CDED553A92F0}"/>
    <dgm:cxn modelId="{9BBB423C-1B97-488A-986C-3AD7F31D81C8}" type="presOf" srcId="{FEB09DC5-8F2D-459A-9EE5-514B87A88EEB}" destId="{9D7E3D2A-F1CD-4DD9-A45E-2E38E6089D9D}" srcOrd="0" destOrd="1"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15DBDAF9-0A7F-43C1-86A8-00FDBB9B3DE9}" srcId="{1721E8E1-C089-4FFE-BBEE-283977BBB4E7}" destId="{4DDF4143-F981-4EAD-9C97-199D8ADE1CA6}" srcOrd="0" destOrd="0" parTransId="{7072F69A-1BAC-4AAC-8796-151D2B09D0B7}" sibTransId="{AFBE715B-A6DD-429F-B539-0A0C194394A1}"/>
    <dgm:cxn modelId="{4C4EBE4C-B5CE-4AA7-837B-BDC5955EE20E}" srcId="{7D7BEADE-5062-48DE-94DE-BDA19850E310}" destId="{3CF79882-1C47-4514-AA27-40C7C574C4DB}" srcOrd="0" destOrd="0" parTransId="{8E2A1C3C-4237-4BC2-8069-1AA25F374816}" sibTransId="{C092D800-1BAB-4DAA-A0A3-AA1E090E212B}"/>
    <dgm:cxn modelId="{A49DC3F5-4B22-41D8-8A11-8D4ED29FC965}" srcId="{FD07E91C-7046-43AA-B707-9B569F93A4ED}" destId="{C70DC36B-8303-4652-8BF1-0D84A29FCFED}" srcOrd="2" destOrd="0" parTransId="{9C13C528-66CB-44F5-B93C-45BE5455BA2C}" sibTransId="{F2A89874-3374-45FA-B8DF-6F716C7C2BAA}"/>
    <dgm:cxn modelId="{09043AE5-9578-43CE-9415-A0EDAF1E5DF0}" type="presOf" srcId="{86EE1229-D4A9-47A9-9BB0-9678935912BB}" destId="{8969E77D-450B-4AA5-A0D7-1198EF98D262}" srcOrd="0" destOrd="3" presId="urn:microsoft.com/office/officeart/2005/8/layout/bList2"/>
    <dgm:cxn modelId="{5ACB850D-ACA0-44C7-BE8E-06F88377075D}" type="presOf" srcId="{C70DC36B-8303-4652-8BF1-0D84A29FCFED}" destId="{8969E77D-450B-4AA5-A0D7-1198EF98D262}" srcOrd="0" destOrd="2" presId="urn:microsoft.com/office/officeart/2005/8/layout/bList2"/>
    <dgm:cxn modelId="{A28A5B03-93B4-4E25-83A8-4717663D0BE7}" srcId="{ADFEDC73-2B2E-43C0-AD58-725D1DCF174E}" destId="{581246C8-181E-4878-A601-2EC72759FF4F}" srcOrd="0" destOrd="0" parTransId="{9F246523-F18C-46DF-BC3A-109F69E5643D}" sibTransId="{B336225B-DA50-4301-A721-DA4E4D604FF3}"/>
    <dgm:cxn modelId="{E9FB0BD8-4454-4E0C-BC0C-911BC5ED5712}" type="presOf" srcId="{FD07E91C-7046-43AA-B707-9B569F93A4ED}" destId="{D205654F-51A3-4FAE-BE99-C43D0F29D35C}" srcOrd="1" destOrd="0" presId="urn:microsoft.com/office/officeart/2005/8/layout/bList2"/>
    <dgm:cxn modelId="{5F47D529-1380-4CFC-9214-41B5AAC1EC50}" type="presOf" srcId="{CA1FB632-7D23-4C74-8661-3F621065FC5B}" destId="{A8EB758A-B470-4A99-84C6-32322A8C0C2A}" srcOrd="0"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63ACBB1-939C-4627-BA3D-06337861DDC4}" type="presOf" srcId="{7EDDF440-80B6-4AC2-B1A4-A3D252D2AFE3}" destId="{9D7E3D2A-F1CD-4DD9-A45E-2E38E6089D9D}" srcOrd="0" destOrd="2" presId="urn:microsoft.com/office/officeart/2005/8/layout/bList2"/>
    <dgm:cxn modelId="{55B62AF8-2210-4A2E-91B7-9AA5CF63BEA4}" type="presOf" srcId="{1721E8E1-C089-4FFE-BBEE-283977BBB4E7}" destId="{BB249775-B93F-4D41-8748-455120B86C4B}"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B8BC912C-2FBB-41E7-B551-DD1410B8345C}" type="presOf" srcId="{BB06A51A-E5C3-4815-9A8A-26A9C315F2C9}" destId="{102AB124-12EB-480F-B510-081B528C8CEC}" srcOrd="0" destOrd="0" presId="urn:microsoft.com/office/officeart/2005/8/layout/bList2"/>
    <dgm:cxn modelId="{F39B409A-2A6C-41C4-9A73-B0404677101A}" srcId="{BB06A51A-E5C3-4815-9A8A-26A9C315F2C9}" destId="{ECBF0E7D-1D53-41E9-B58F-C2DA73CE6F7C}" srcOrd="2" destOrd="0" parTransId="{DD0442FE-634D-48AA-BCA0-27D254A5E090}" sibTransId="{29F5F36B-8BD2-4081-9AF4-897933235905}"/>
    <dgm:cxn modelId="{CE542488-D4E0-4ACF-B51E-EE1D6AEB6F65}" srcId="{CA1FB632-7D23-4C74-8661-3F621065FC5B}" destId="{A2551323-DBDF-4347-A140-A437DF87E43D}" srcOrd="1" destOrd="0" parTransId="{DDDE3D95-6301-43DF-AC7C-8770E3C744F9}" sibTransId="{6959CC38-679D-4D2C-B824-EE08B52585BF}"/>
    <dgm:cxn modelId="{37CC79B7-AE45-4C1A-8676-FA910A06B2DE}" type="presOf" srcId="{1B88233D-81ED-49A9-A83C-E8279FC70E5F}" destId="{DAFA15F9-F5B6-4406-AE11-5EFCF813A28C}" srcOrd="0" destOrd="2" presId="urn:microsoft.com/office/officeart/2005/8/layout/bList2"/>
    <dgm:cxn modelId="{0DCCD3A0-F1AB-4D90-93C9-3ABD857054E4}" type="presOf" srcId="{3C0E2922-E9B9-40C8-A811-8CEEE3303084}" destId="{8969E77D-450B-4AA5-A0D7-1198EF98D262}" srcOrd="0" destOrd="1"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E4B669A1-1DE9-47FB-A114-BAFA995D43FE}" type="presOf" srcId="{7D7BEADE-5062-48DE-94DE-BDA19850E310}" destId="{2FB54CA6-FB20-48A0-B936-73347A6D0662}" srcOrd="0" destOrd="0" presId="urn:microsoft.com/office/officeart/2005/8/layout/bList2"/>
    <dgm:cxn modelId="{CCB565C5-1438-42D3-8D7A-0DCA9E88FB35}" type="presOf" srcId="{ADFEDC73-2B2E-43C0-AD58-725D1DCF174E}" destId="{813E9E72-B8C5-4FD7-A1C8-FE5434B134AB}" srcOrd="1" destOrd="0" presId="urn:microsoft.com/office/officeart/2005/8/layout/bList2"/>
    <dgm:cxn modelId="{7094B344-5CE1-434F-A554-2075FD909E67}" type="presOf" srcId="{3AEB83EA-4798-41AA-9117-F3038C37D71B}" destId="{91E02F7E-BB11-4B8F-B641-4866397949A8}"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D8A129F6-AA45-4309-BD36-F8823891D05E}" type="presOf" srcId="{E72DA594-5EF6-49EF-B7A8-761A72DFC525}" destId="{36489D48-03D6-4FE4-84E5-8A76C77942E2}"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34F9B48F-B965-4478-9654-2DC32A680C02}" srcId="{CA1FB632-7D23-4C74-8661-3F621065FC5B}" destId="{7560F218-1D10-4D58-84C0-0F285BBE50BC}" srcOrd="2" destOrd="0" parTransId="{79CBB9AB-E975-4131-994C-38E48D9387BA}" sibTransId="{92974BE0-09B8-49D3-8783-6164B0373553}"/>
    <dgm:cxn modelId="{14285239-5302-4F2C-8270-10576C429FF3}" srcId="{ADFEDC73-2B2E-43C0-AD58-725D1DCF174E}" destId="{B78AF61E-4D36-4D1D-9D94-995D08DC924F}" srcOrd="3" destOrd="0" parTransId="{91C7963C-DC2B-4128-A4EA-CE355504906C}" sibTransId="{6B4205C2-1472-4635-B2BB-0C5BB42B6199}"/>
    <dgm:cxn modelId="{EC0D32F2-F017-4128-A51A-1F706151257D}" srcId="{BF86B76B-4D25-48D0-9D7B-39A830F7D6BC}" destId="{839741EB-AF70-4F04-8CE1-CB6A354BDA2D}" srcOrd="3" destOrd="0" parTransId="{01DE0FEF-9F58-4FED-835A-FCF288F7D0C3}" sibTransId="{D6544E59-53C7-4362-82D3-269E2EFD0C4B}"/>
    <dgm:cxn modelId="{2314E4C2-BDD5-47E1-8E61-E548FCDB938B}" srcId="{ADFEDC73-2B2E-43C0-AD58-725D1DCF174E}" destId="{178528A9-B31D-459D-890B-51C8871663DA}" srcOrd="1" destOrd="0" parTransId="{986006F1-5FA9-4781-BC78-B3ACFD3BFA71}" sibTransId="{6849799C-A973-4335-8836-58BA2C641BC4}"/>
    <dgm:cxn modelId="{885A7A5E-C6D0-4FC0-9B37-CAE1BCBE69B3}" type="presOf" srcId="{839741EB-AF70-4F04-8CE1-CB6A354BDA2D}" destId="{0C665551-770F-4D57-ADD8-1E8A28F25433}" srcOrd="1" destOrd="0"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027379B-0991-4E34-8ACF-0CEBCF7AD8C6}" type="presOf" srcId="{A2551323-DBDF-4347-A140-A437DF87E43D}" destId="{EBAAD708-00D7-4493-BDC1-12B6057906A7}"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A0DDAD0B-4378-4055-953D-CDA16C1CD9FB}" srcId="{1721E8E1-C089-4FFE-BBEE-283977BBB4E7}" destId="{7EDDF440-80B6-4AC2-B1A4-A3D252D2AFE3}" srcOrd="2" destOrd="0" parTransId="{509887BA-4129-457C-9D3E-6342D99FC8AD}" sibTransId="{8ECE8B4B-9696-4598-8BD4-1A99BEC022E2}"/>
    <dgm:cxn modelId="{74091998-69A2-4CAA-9D31-37B080650EBB}" srcId="{ADFEDC73-2B2E-43C0-AD58-725D1DCF174E}" destId="{F37F02E3-CBA1-4CBE-9B22-A5C4268EF28F}" srcOrd="2" destOrd="0" parTransId="{4E44D3AB-4158-43C1-8BBA-4C05832B36E2}" sibTransId="{BB6C094C-874C-445E-800F-176F2A2D773E}"/>
    <dgm:cxn modelId="{E09774FA-219F-4706-8489-05B8AC385192}" type="presOf" srcId="{26C202F7-81A9-4496-A14C-0F0C7A8288CA}" destId="{DAFA15F9-F5B6-4406-AE11-5EFCF813A28C}" srcOrd="0" destOrd="1" presId="urn:microsoft.com/office/officeart/2005/8/layout/bList2"/>
    <dgm:cxn modelId="{6CB8F1F9-9E69-4E00-B8C0-9A547B0570E1}" srcId="{BF86B76B-4D25-48D0-9D7B-39A830F7D6BC}" destId="{ADFEDC73-2B2E-43C0-AD58-725D1DCF174E}" srcOrd="2" destOrd="0" parTransId="{49E9D818-2678-4347-B551-422D01E8C3E3}" sibTransId="{6A8ADEC0-2A0D-4067-9DA1-C9A0DDF26CEA}"/>
    <dgm:cxn modelId="{9EFDD017-DECC-4072-A432-46931FD1BB70}" srcId="{7D7BEADE-5062-48DE-94DE-BDA19850E310}" destId="{26C202F7-81A9-4496-A14C-0F0C7A8288CA}" srcOrd="1" destOrd="0" parTransId="{05C5BA8B-6560-4107-9987-54D722D85CAA}" sibTransId="{67414826-CBBF-45DF-9390-37651B965F22}"/>
    <dgm:cxn modelId="{656EFECB-31D1-4FFD-BB34-2078418E79CC}" type="presOf" srcId="{2FA8F281-A594-4AB1-9610-DB57A2FB3620}" destId="{EBAAD708-00D7-4493-BDC1-12B6057906A7}" srcOrd="0" destOrd="0" presId="urn:microsoft.com/office/officeart/2005/8/layout/bList2"/>
    <dgm:cxn modelId="{A4CF5F03-1BDC-46C3-BB5F-D7FB2AD10F11}" type="presOf" srcId="{E412A020-3511-4A7A-8663-0AFBEDD8CBD9}" destId="{3C87AD43-0AD8-428C-9AFA-3554C295DCBC}" srcOrd="0" destOrd="0" presId="urn:microsoft.com/office/officeart/2005/8/layout/bList2"/>
    <dgm:cxn modelId="{5F608C19-7B64-46D5-AB75-7C965B3F3EDB}" type="presOf" srcId="{FD07E91C-7046-43AA-B707-9B569F93A4ED}" destId="{737986F3-B851-4A5D-88F6-F1A82441DEF9}" srcOrd="0" destOrd="0" presId="urn:microsoft.com/office/officeart/2005/8/layout/bList2"/>
    <dgm:cxn modelId="{71B3D8B4-7742-4F5A-AED1-66C7334C53E9}" type="presOf" srcId="{F37F02E3-CBA1-4CBE-9B22-A5C4268EF28F}" destId="{11DC0853-3C95-48A0-8914-B279EF9D3451}" srcOrd="0" destOrd="2" presId="urn:microsoft.com/office/officeart/2005/8/layout/bList2"/>
    <dgm:cxn modelId="{E87DDCF7-1512-4719-BD1C-BA92B598B14D}" type="presOf" srcId="{516B408B-B909-40EE-BE7A-256FE7D4FECB}" destId="{63298AE1-0B1E-4F2F-9FE9-40C2F82C9870}"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A638E6D7-4049-4742-8011-B0E1ACE3F2BD}" type="presOf" srcId="{CA1FB632-7D23-4C74-8661-3F621065FC5B}" destId="{0F6780AD-6FF0-481B-941D-33FB86F3EB15}" srcOrd="1"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A791EEC5-1C7F-46A9-867C-AAF94DFC4156}" srcId="{7D7BEADE-5062-48DE-94DE-BDA19850E310}" destId="{1B88233D-81ED-49A9-A83C-E8279FC70E5F}" srcOrd="2" destOrd="0" parTransId="{2A82E623-1A38-4448-BC70-EA01AA5C940E}" sibTransId="{D2EC917D-665D-4555-AF2F-1AC5F8CCF642}"/>
    <dgm:cxn modelId="{B41ACD74-4B5E-41C9-819B-F94070C5F62C}" type="presOf" srcId="{5A40D569-A2CA-4DC5-8096-EB57FC79964E}" destId="{8969E77D-450B-4AA5-A0D7-1198EF98D26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9A9F4D-AEB0-214D-8860-3A37A6217F00}"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03F2160B-B8D6-3E46-B2A2-0C35FF6BBD34}">
      <dgm:prSet phldrT="[Text]" custT="1"/>
      <dgm:spPr>
        <a:solidFill>
          <a:schemeClr val="tx2"/>
        </a:solidFill>
      </dgm:spPr>
      <dgm:t>
        <a:bodyPr/>
        <a:lstStyle/>
        <a:p>
          <a:r>
            <a:rPr lang="en-US" sz="3600" b="0" dirty="0">
              <a:latin typeface="+mj-lt"/>
            </a:rPr>
            <a:t>Microsoft R Open</a:t>
          </a:r>
        </a:p>
      </dgm:t>
    </dgm:pt>
    <dgm:pt modelId="{5799CB1B-BBC7-7B47-B83D-17ED344914C9}" type="parTrans" cxnId="{08F6FD1B-52CA-084D-B452-787F63DF53CF}">
      <dgm:prSet/>
      <dgm:spPr/>
      <dgm:t>
        <a:bodyPr/>
        <a:lstStyle/>
        <a:p>
          <a:endParaRPr lang="en-US" sz="1600"/>
        </a:p>
      </dgm:t>
    </dgm:pt>
    <dgm:pt modelId="{69AABAC4-903E-B548-A299-8F691FE5871C}" type="sibTrans" cxnId="{08F6FD1B-52CA-084D-B452-787F63DF53CF}">
      <dgm:prSet/>
      <dgm:spPr/>
      <dgm:t>
        <a:bodyPr/>
        <a:lstStyle/>
        <a:p>
          <a:endParaRPr lang="en-US" sz="1600"/>
        </a:p>
      </dgm:t>
    </dgm:pt>
    <dgm:pt modelId="{6B5AFCFF-0413-5A47-8D14-0CD38DBD11E0}">
      <dgm:prSet phldrT="[Text]" custT="1"/>
      <dgm:spPr>
        <a:solidFill>
          <a:schemeClr val="tx2"/>
        </a:solidFill>
      </dgm:spPr>
      <dgm:t>
        <a:bodyPr/>
        <a:lstStyle/>
        <a:p>
          <a:r>
            <a:rPr lang="en-US" sz="3600" b="0" dirty="0">
              <a:latin typeface="+mj-lt"/>
            </a:rPr>
            <a:t>Microsoft R Server</a:t>
          </a:r>
        </a:p>
      </dgm:t>
    </dgm:pt>
    <dgm:pt modelId="{F46C267E-BE7A-474F-B742-267FD30A1D90}" type="parTrans" cxnId="{D176625C-35DE-814B-AEEF-8FAE0DE89B83}">
      <dgm:prSet/>
      <dgm:spPr/>
      <dgm:t>
        <a:bodyPr/>
        <a:lstStyle/>
        <a:p>
          <a:endParaRPr lang="en-US" sz="1600"/>
        </a:p>
      </dgm:t>
    </dgm:pt>
    <dgm:pt modelId="{5CCBD99D-240E-644C-BDC5-36A8862638C0}" type="sibTrans" cxnId="{D176625C-35DE-814B-AEEF-8FAE0DE89B83}">
      <dgm:prSet/>
      <dgm:spPr/>
      <dgm:t>
        <a:bodyPr/>
        <a:lstStyle/>
        <a:p>
          <a:endParaRPr lang="en-US" sz="1600"/>
        </a:p>
      </dgm:t>
    </dgm:pt>
    <dgm:pt modelId="{4904CF5D-1164-B34E-92F3-2C598CE4BAF8}">
      <dgm:prSet custT="1"/>
      <dgm:spPr/>
      <dgm:t>
        <a:bodyPr/>
        <a:lstStyle/>
        <a:p>
          <a:r>
            <a:rPr lang="en-US" sz="2000" b="0" dirty="0">
              <a:latin typeface="+mj-lt"/>
            </a:rPr>
            <a:t>Free and open source R distribution</a:t>
          </a:r>
        </a:p>
      </dgm:t>
    </dgm:pt>
    <dgm:pt modelId="{BCEA0ADB-A29F-E746-967D-8EE8C758D4CB}" type="parTrans" cxnId="{77F87FA4-5AA6-FF45-8D12-D75AC8CD5734}">
      <dgm:prSet/>
      <dgm:spPr/>
      <dgm:t>
        <a:bodyPr/>
        <a:lstStyle/>
        <a:p>
          <a:endParaRPr lang="en-US" sz="1600"/>
        </a:p>
      </dgm:t>
    </dgm:pt>
    <dgm:pt modelId="{933AC4A8-7F63-4B46-AA08-7E8E6BF1C883}" type="sibTrans" cxnId="{77F87FA4-5AA6-FF45-8D12-D75AC8CD5734}">
      <dgm:prSet/>
      <dgm:spPr/>
      <dgm:t>
        <a:bodyPr/>
        <a:lstStyle/>
        <a:p>
          <a:endParaRPr lang="en-US" sz="1600"/>
        </a:p>
      </dgm:t>
    </dgm:pt>
    <dgm:pt modelId="{8839BBE4-2D3F-6F4B-B15C-FA0E85776004}">
      <dgm:prSet custT="1"/>
      <dgm:spPr/>
      <dgm:t>
        <a:bodyPr/>
        <a:lstStyle/>
        <a:p>
          <a:r>
            <a:rPr lang="en-US" sz="2000" b="0" dirty="0">
              <a:latin typeface="+mj-lt"/>
            </a:rPr>
            <a:t>Built in Advanced Analytics and Stand Alone Server Capability</a:t>
          </a:r>
        </a:p>
      </dgm:t>
    </dgm:pt>
    <dgm:pt modelId="{8DDF8CB2-AB58-E44A-947A-941830444E3E}" type="parTrans" cxnId="{861AABED-7E80-7746-B9DB-4DB2B954C273}">
      <dgm:prSet/>
      <dgm:spPr/>
      <dgm:t>
        <a:bodyPr/>
        <a:lstStyle/>
        <a:p>
          <a:endParaRPr lang="en-US" sz="1600"/>
        </a:p>
      </dgm:t>
    </dgm:pt>
    <dgm:pt modelId="{A7A834D4-BD10-554C-937C-1F0562ED2946}" type="sibTrans" cxnId="{861AABED-7E80-7746-B9DB-4DB2B954C273}">
      <dgm:prSet/>
      <dgm:spPr/>
      <dgm:t>
        <a:bodyPr/>
        <a:lstStyle/>
        <a:p>
          <a:endParaRPr lang="en-US" sz="1600"/>
        </a:p>
      </dgm:t>
    </dgm:pt>
    <dgm:pt modelId="{90A80509-836E-EB41-B813-845319ACF31B}">
      <dgm:prSet custT="1"/>
      <dgm:spPr/>
      <dgm:t>
        <a:bodyPr/>
        <a:lstStyle/>
        <a:p>
          <a:r>
            <a:rPr lang="en-US" sz="2000" b="0" dirty="0">
              <a:latin typeface="+mj-lt"/>
            </a:rPr>
            <a:t>Enhanced and distributed by Revolution Analytics</a:t>
          </a:r>
        </a:p>
      </dgm:t>
    </dgm:pt>
    <dgm:pt modelId="{0DCCC00E-8D76-4042-BC43-1C3B1D0B585F}" type="parTrans" cxnId="{DD53E735-488B-0244-BA22-89DD3605862F}">
      <dgm:prSet/>
      <dgm:spPr/>
      <dgm:t>
        <a:bodyPr/>
        <a:lstStyle/>
        <a:p>
          <a:endParaRPr lang="en-US" sz="1600"/>
        </a:p>
      </dgm:t>
    </dgm:pt>
    <dgm:pt modelId="{42D039D6-2A48-964D-88A8-E4ACF1E6E7A5}" type="sibTrans" cxnId="{DD53E735-488B-0244-BA22-89DD3605862F}">
      <dgm:prSet/>
      <dgm:spPr/>
      <dgm:t>
        <a:bodyPr/>
        <a:lstStyle/>
        <a:p>
          <a:endParaRPr lang="en-US" sz="1600"/>
        </a:p>
      </dgm:t>
    </dgm:pt>
    <dgm:pt modelId="{D8C0A8BA-1C3D-E54B-BFAA-CA37492C5C60}">
      <dgm:prSet custT="1"/>
      <dgm:spPr/>
      <dgm:t>
        <a:bodyPr/>
        <a:lstStyle/>
        <a:p>
          <a:r>
            <a:rPr lang="en-US" sz="2000" b="0" dirty="0">
              <a:latin typeface="+mj-lt"/>
            </a:rPr>
            <a:t>Python and Microsoft R</a:t>
          </a:r>
        </a:p>
      </dgm:t>
    </dgm:pt>
    <dgm:pt modelId="{5AC8E379-EF3C-374C-B881-1A48DAE2D574}" type="parTrans" cxnId="{15AA4CA5-184B-164F-AF73-A842E23304A2}">
      <dgm:prSet/>
      <dgm:spPr/>
      <dgm:t>
        <a:bodyPr/>
        <a:lstStyle/>
        <a:p>
          <a:endParaRPr lang="en-US" sz="1600"/>
        </a:p>
      </dgm:t>
    </dgm:pt>
    <dgm:pt modelId="{D2C981AB-798D-D341-957A-C91FC11A36BD}" type="sibTrans" cxnId="{15AA4CA5-184B-164F-AF73-A842E23304A2}">
      <dgm:prSet/>
      <dgm:spPr/>
      <dgm:t>
        <a:bodyPr/>
        <a:lstStyle/>
        <a:p>
          <a:endParaRPr lang="en-US" sz="1600"/>
        </a:p>
      </dgm:t>
    </dgm:pt>
    <dgm:pt modelId="{0A19C907-DC89-4A44-BC87-828C3AD53B0F}">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dgm:t>
    </dgm:pt>
    <dgm:pt modelId="{1B557E19-F3C4-4CCA-8F60-1E9A9BFDB029}" type="parTrans" cxnId="{133D6AE0-C4A0-4AFD-9A79-ACB31CD17128}">
      <dgm:prSet/>
      <dgm:spPr/>
      <dgm:t>
        <a:bodyPr/>
        <a:lstStyle/>
        <a:p>
          <a:endParaRPr lang="en-US"/>
        </a:p>
      </dgm:t>
    </dgm:pt>
    <dgm:pt modelId="{4FD3E1B1-976E-4B0E-8BCF-136830F21AEA}" type="sibTrans" cxnId="{133D6AE0-C4A0-4AFD-9A79-ACB31CD17128}">
      <dgm:prSet/>
      <dgm:spPr/>
      <dgm:t>
        <a:bodyPr/>
        <a:lstStyle/>
        <a:p>
          <a:endParaRPr lang="en-US"/>
        </a:p>
      </dgm:t>
    </dgm:pt>
    <dgm:pt modelId="{E72E8D88-BE18-4CBB-9B67-6008D29D7077}">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dgm:t>
    </dgm:pt>
    <dgm:pt modelId="{69CD53B6-7163-4B8F-AC79-9AB07B3A0DC6}" type="parTrans" cxnId="{6E2216F8-10E8-445C-A8E2-77159D15C026}">
      <dgm:prSet/>
      <dgm:spPr/>
      <dgm:t>
        <a:bodyPr/>
        <a:lstStyle/>
        <a:p>
          <a:endParaRPr lang="en-US"/>
        </a:p>
      </dgm:t>
    </dgm:pt>
    <dgm:pt modelId="{C2C00E5A-FC64-43EC-B642-3354B8AB4FC7}" type="sibTrans" cxnId="{6E2216F8-10E8-445C-A8E2-77159D15C026}">
      <dgm:prSet/>
      <dgm:spPr/>
      <dgm:t>
        <a:bodyPr/>
        <a:lstStyle/>
        <a:p>
          <a:endParaRPr lang="en-US"/>
        </a:p>
      </dgm:t>
    </dgm:pt>
    <dgm:pt modelId="{08FCFBD7-8A8C-4717-B9FD-3643C56E85F8}">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dgm:t>
    </dgm:pt>
    <dgm:pt modelId="{2CF02CA9-20A3-4993-9A8C-E04A8CA72CFE}" type="parTrans" cxnId="{2F0ADB58-D194-4860-A2FF-0CE4ACF4D326}">
      <dgm:prSet/>
      <dgm:spPr/>
      <dgm:t>
        <a:bodyPr/>
        <a:lstStyle/>
        <a:p>
          <a:endParaRPr lang="en-US"/>
        </a:p>
      </dgm:t>
    </dgm:pt>
    <dgm:pt modelId="{F8E634D5-1D12-421E-B0D4-5977902C282D}" type="sibTrans" cxnId="{2F0ADB58-D194-4860-A2FF-0CE4ACF4D326}">
      <dgm:prSet/>
      <dgm:spPr/>
      <dgm:t>
        <a:bodyPr/>
        <a:lstStyle/>
        <a:p>
          <a:endParaRPr lang="en-US"/>
        </a:p>
      </dgm:t>
    </dgm:pt>
    <dgm:pt modelId="{633CC8C3-C401-4E72-B64B-2C32F3B8EFF5}">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gm:t>
    </dgm:pt>
    <dgm:pt modelId="{2AEB599E-B25E-4570-BC9B-9EF1E69109DB}" type="parTrans" cxnId="{B7546C6D-74B4-4A9D-A719-29944C5332D8}">
      <dgm:prSet/>
      <dgm:spPr/>
      <dgm:t>
        <a:bodyPr/>
        <a:lstStyle/>
        <a:p>
          <a:endParaRPr lang="en-US"/>
        </a:p>
      </dgm:t>
    </dgm:pt>
    <dgm:pt modelId="{E1211F80-C979-45E9-8DCE-4A83733C2650}" type="sibTrans" cxnId="{B7546C6D-74B4-4A9D-A719-29944C5332D8}">
      <dgm:prSet/>
      <dgm:spPr/>
      <dgm:t>
        <a:bodyPr/>
        <a:lstStyle/>
        <a:p>
          <a:endParaRPr lang="en-US"/>
        </a:p>
      </dgm:t>
    </dgm:pt>
    <dgm:pt modelId="{50500199-1C20-487E-B437-A9E53F03FF77}">
      <dgm:prSet phldrT="[Text]" custT="1"/>
      <dgm:spPr>
        <a:solidFill>
          <a:schemeClr val="tx2"/>
        </a:solidFill>
      </dgm:spPr>
      <dgm:t>
        <a:bodyPr/>
        <a:lstStyle/>
        <a:p>
          <a:r>
            <a:rPr lang="en-US" sz="3600" b="0" dirty="0">
              <a:latin typeface="+mj-lt"/>
            </a:rPr>
            <a:t>SQL Server ML Services</a:t>
          </a:r>
        </a:p>
      </dgm:t>
    </dgm:pt>
    <dgm:pt modelId="{2FAE0617-6CA0-49A1-B9BF-F01B3E64A617}" type="parTrans" cxnId="{0AC3B460-BBCF-4FB8-95DB-7287404393A3}">
      <dgm:prSet/>
      <dgm:spPr/>
      <dgm:t>
        <a:bodyPr/>
        <a:lstStyle/>
        <a:p>
          <a:endParaRPr lang="en-US"/>
        </a:p>
      </dgm:t>
    </dgm:pt>
    <dgm:pt modelId="{ED933EB8-2F17-4452-A56A-4FB72A3E5FA6}" type="sibTrans" cxnId="{0AC3B460-BBCF-4FB8-95DB-7287404393A3}">
      <dgm:prSet/>
      <dgm:spPr/>
      <dgm:t>
        <a:bodyPr/>
        <a:lstStyle/>
        <a:p>
          <a:endParaRPr lang="en-US"/>
        </a:p>
      </dgm:t>
    </dgm:pt>
    <dgm:pt modelId="{AFDEF3D0-366F-6F45-A0B0-42AA7143D72A}" type="pres">
      <dgm:prSet presAssocID="{669A9F4D-AEB0-214D-8860-3A37A6217F00}" presName="linear" presStyleCnt="0">
        <dgm:presLayoutVars>
          <dgm:dir/>
          <dgm:animLvl val="lvl"/>
          <dgm:resizeHandles val="exact"/>
        </dgm:presLayoutVars>
      </dgm:prSet>
      <dgm:spPr/>
    </dgm:pt>
    <dgm:pt modelId="{4E69DA9B-5D00-FC40-8E6E-961A2DF2BD95}" type="pres">
      <dgm:prSet presAssocID="{03F2160B-B8D6-3E46-B2A2-0C35FF6BBD34}" presName="parentLin" presStyleCnt="0"/>
      <dgm:spPr/>
    </dgm:pt>
    <dgm:pt modelId="{799B8D7F-321A-184D-8DC1-BB7CD9DD35AB}" type="pres">
      <dgm:prSet presAssocID="{03F2160B-B8D6-3E46-B2A2-0C35FF6BBD34}" presName="parentLeftMargin" presStyleLbl="node1" presStyleIdx="0" presStyleCnt="3"/>
      <dgm:spPr/>
    </dgm:pt>
    <dgm:pt modelId="{CC1BB18B-B87B-9640-AA7C-10151CE1B699}" type="pres">
      <dgm:prSet presAssocID="{03F2160B-B8D6-3E46-B2A2-0C35FF6BBD34}" presName="parentText" presStyleLbl="node1" presStyleIdx="0" presStyleCnt="3" custScaleY="95596" custLinFactNeighborX="12817" custLinFactNeighborY="343">
        <dgm:presLayoutVars>
          <dgm:chMax val="0"/>
          <dgm:bulletEnabled val="1"/>
        </dgm:presLayoutVars>
      </dgm:prSet>
      <dgm:spPr/>
    </dgm:pt>
    <dgm:pt modelId="{BBFECA43-C288-D84A-8200-EFC0E20D7559}" type="pres">
      <dgm:prSet presAssocID="{03F2160B-B8D6-3E46-B2A2-0C35FF6BBD34}" presName="negativeSpace" presStyleCnt="0"/>
      <dgm:spPr/>
    </dgm:pt>
    <dgm:pt modelId="{EE4C4B62-8C5C-7844-AAB8-796CF2DE6A8C}" type="pres">
      <dgm:prSet presAssocID="{03F2160B-B8D6-3E46-B2A2-0C35FF6BBD34}" presName="childText" presStyleLbl="conFgAcc1" presStyleIdx="0" presStyleCnt="3">
        <dgm:presLayoutVars>
          <dgm:bulletEnabled val="1"/>
        </dgm:presLayoutVars>
      </dgm:prSet>
      <dgm:spPr/>
    </dgm:pt>
    <dgm:pt modelId="{E173FD67-F084-D145-A738-0D31882B03F4}" type="pres">
      <dgm:prSet presAssocID="{69AABAC4-903E-B548-A299-8F691FE5871C}" presName="spaceBetweenRectangles" presStyleCnt="0"/>
      <dgm:spPr/>
    </dgm:pt>
    <dgm:pt modelId="{12F5CDB5-E229-FE47-84C7-B7001D8D8624}" type="pres">
      <dgm:prSet presAssocID="{6B5AFCFF-0413-5A47-8D14-0CD38DBD11E0}" presName="parentLin" presStyleCnt="0"/>
      <dgm:spPr/>
    </dgm:pt>
    <dgm:pt modelId="{48CB4575-940D-ED4D-85E0-2C17E2D5DF83}" type="pres">
      <dgm:prSet presAssocID="{6B5AFCFF-0413-5A47-8D14-0CD38DBD11E0}" presName="parentLeftMargin" presStyleLbl="node1" presStyleIdx="0" presStyleCnt="3"/>
      <dgm:spPr/>
    </dgm:pt>
    <dgm:pt modelId="{25EFDF05-A6D2-1046-9B07-112CFB09029D}" type="pres">
      <dgm:prSet presAssocID="{6B5AFCFF-0413-5A47-8D14-0CD38DBD11E0}" presName="parentText" presStyleLbl="node1" presStyleIdx="1" presStyleCnt="3" custScaleY="98733" custLinFactNeighborX="1165" custLinFactNeighborY="-4025">
        <dgm:presLayoutVars>
          <dgm:chMax val="0"/>
          <dgm:bulletEnabled val="1"/>
        </dgm:presLayoutVars>
      </dgm:prSet>
      <dgm:spPr/>
    </dgm:pt>
    <dgm:pt modelId="{2919E2B1-3CB0-4D48-B632-B1BCF2D0F1DF}" type="pres">
      <dgm:prSet presAssocID="{6B5AFCFF-0413-5A47-8D14-0CD38DBD11E0}" presName="negativeSpace" presStyleCnt="0"/>
      <dgm:spPr/>
    </dgm:pt>
    <dgm:pt modelId="{696755E5-2A53-964C-A033-F07E791D69CA}" type="pres">
      <dgm:prSet presAssocID="{6B5AFCFF-0413-5A47-8D14-0CD38DBD11E0}" presName="childText" presStyleLbl="conFgAcc1" presStyleIdx="1" presStyleCnt="3" custLinFactNeighborX="2403" custLinFactNeighborY="59411">
        <dgm:presLayoutVars>
          <dgm:bulletEnabled val="1"/>
        </dgm:presLayoutVars>
      </dgm:prSet>
      <dgm:spPr>
        <a:xfrm>
          <a:off x="0" y="2064890"/>
          <a:ext cx="9701665" cy="1871100"/>
        </a:xfrm>
        <a:prstGeom prst="rect">
          <a:avLst/>
        </a:prstGeom>
      </dgm:spPr>
    </dgm:pt>
    <dgm:pt modelId="{BD951DC5-1F2A-4754-82C3-4BB28D95B53A}" type="pres">
      <dgm:prSet presAssocID="{5CCBD99D-240E-644C-BDC5-36A8862638C0}" presName="spaceBetweenRectangles" presStyleCnt="0"/>
      <dgm:spPr/>
    </dgm:pt>
    <dgm:pt modelId="{FFBF2117-E3F2-4D38-BBC8-B5841595E56C}" type="pres">
      <dgm:prSet presAssocID="{50500199-1C20-487E-B437-A9E53F03FF77}" presName="parentLin" presStyleCnt="0"/>
      <dgm:spPr/>
    </dgm:pt>
    <dgm:pt modelId="{509235D8-BF94-405B-9D37-45CACC1ECCC5}" type="pres">
      <dgm:prSet presAssocID="{50500199-1C20-487E-B437-A9E53F03FF77}" presName="parentLeftMargin" presStyleLbl="node1" presStyleIdx="1" presStyleCnt="3"/>
      <dgm:spPr/>
    </dgm:pt>
    <dgm:pt modelId="{763A3345-5951-4D27-BE32-B9766C672E74}" type="pres">
      <dgm:prSet presAssocID="{50500199-1C20-487E-B437-A9E53F03FF77}" presName="parentText" presStyleLbl="node1" presStyleIdx="2" presStyleCnt="3">
        <dgm:presLayoutVars>
          <dgm:chMax val="0"/>
          <dgm:bulletEnabled val="1"/>
        </dgm:presLayoutVars>
      </dgm:prSet>
      <dgm:spPr/>
    </dgm:pt>
    <dgm:pt modelId="{2760A011-EC0A-4ED0-B136-ECFFCFBB06DE}" type="pres">
      <dgm:prSet presAssocID="{50500199-1C20-487E-B437-A9E53F03FF77}" presName="negativeSpace" presStyleCnt="0"/>
      <dgm:spPr/>
    </dgm:pt>
    <dgm:pt modelId="{42FD30AD-AEED-46BF-AA1E-98035ED09A14}" type="pres">
      <dgm:prSet presAssocID="{50500199-1C20-487E-B437-A9E53F03FF77}" presName="childText" presStyleLbl="conFgAcc1" presStyleIdx="2" presStyleCnt="3">
        <dgm:presLayoutVars>
          <dgm:bulletEnabled val="1"/>
        </dgm:presLayoutVars>
      </dgm:prSet>
      <dgm:spPr/>
    </dgm:pt>
  </dgm:ptLst>
  <dgm:cxnLst>
    <dgm:cxn modelId="{861AABED-7E80-7746-B9DB-4DB2B954C273}" srcId="{50500199-1C20-487E-B437-A9E53F03FF77}" destId="{8839BBE4-2D3F-6F4B-B15C-FA0E85776004}" srcOrd="0" destOrd="0" parTransId="{8DDF8CB2-AB58-E44A-947A-941830444E3E}" sibTransId="{A7A834D4-BD10-554C-937C-1F0562ED2946}"/>
    <dgm:cxn modelId="{7E3C46E6-356C-456D-941D-A7AA6642A80A}" type="presOf" srcId="{50500199-1C20-487E-B437-A9E53F03FF77}" destId="{509235D8-BF94-405B-9D37-45CACC1ECCC5}" srcOrd="0" destOrd="0" presId="urn:microsoft.com/office/officeart/2005/8/layout/list1"/>
    <dgm:cxn modelId="{133D6AE0-C4A0-4AFD-9A79-ACB31CD17128}" srcId="{6B5AFCFF-0413-5A47-8D14-0CD38DBD11E0}" destId="{0A19C907-DC89-4A44-BC87-828C3AD53B0F}" srcOrd="0" destOrd="0" parTransId="{1B557E19-F3C4-4CCA-8F60-1E9A9BFDB029}" sibTransId="{4FD3E1B1-976E-4B0E-8BCF-136830F21AEA}"/>
    <dgm:cxn modelId="{E827B686-B31E-41E8-81AC-CDADBE1BACCF}" type="presOf" srcId="{633CC8C3-C401-4E72-B64B-2C32F3B8EFF5}" destId="{696755E5-2A53-964C-A033-F07E791D69CA}" srcOrd="0" destOrd="3" presId="urn:microsoft.com/office/officeart/2005/8/layout/list1"/>
    <dgm:cxn modelId="{EEBB8691-60DF-4859-8838-6857CE527AB4}" type="presOf" srcId="{D8C0A8BA-1C3D-E54B-BFAA-CA37492C5C60}" destId="{42FD30AD-AEED-46BF-AA1E-98035ED09A14}" srcOrd="0" destOrd="1" presId="urn:microsoft.com/office/officeart/2005/8/layout/list1"/>
    <dgm:cxn modelId="{15AA4CA5-184B-164F-AF73-A842E23304A2}" srcId="{50500199-1C20-487E-B437-A9E53F03FF77}" destId="{D8C0A8BA-1C3D-E54B-BFAA-CA37492C5C60}" srcOrd="1" destOrd="0" parTransId="{5AC8E379-EF3C-374C-B881-1A48DAE2D574}" sibTransId="{D2C981AB-798D-D341-957A-C91FC11A36BD}"/>
    <dgm:cxn modelId="{8F8A1ABF-230B-4B11-A344-7BFEB461CFBC}" type="presOf" srcId="{50500199-1C20-487E-B437-A9E53F03FF77}" destId="{763A3345-5951-4D27-BE32-B9766C672E74}" srcOrd="1" destOrd="0" presId="urn:microsoft.com/office/officeart/2005/8/layout/list1"/>
    <dgm:cxn modelId="{282EFC31-9E3A-4985-B188-1DB2C2E16EC1}" type="presOf" srcId="{E72E8D88-BE18-4CBB-9B67-6008D29D7077}" destId="{696755E5-2A53-964C-A033-F07E791D69CA}" srcOrd="0" destOrd="1" presId="urn:microsoft.com/office/officeart/2005/8/layout/list1"/>
    <dgm:cxn modelId="{2F0ADB58-D194-4860-A2FF-0CE4ACF4D326}" srcId="{6B5AFCFF-0413-5A47-8D14-0CD38DBD11E0}" destId="{08FCFBD7-8A8C-4717-B9FD-3643C56E85F8}" srcOrd="2" destOrd="0" parTransId="{2CF02CA9-20A3-4993-9A8C-E04A8CA72CFE}" sibTransId="{F8E634D5-1D12-421E-B0D4-5977902C282D}"/>
    <dgm:cxn modelId="{624CC8DA-8532-4A45-93F1-3364153298CE}" type="presOf" srcId="{669A9F4D-AEB0-214D-8860-3A37A6217F00}" destId="{AFDEF3D0-366F-6F45-A0B0-42AA7143D72A}" srcOrd="0" destOrd="0" presId="urn:microsoft.com/office/officeart/2005/8/layout/list1"/>
    <dgm:cxn modelId="{8930FC09-AE94-430D-A156-580C87E8BC41}" type="presOf" srcId="{90A80509-836E-EB41-B813-845319ACF31B}" destId="{EE4C4B62-8C5C-7844-AAB8-796CF2DE6A8C}" srcOrd="0" destOrd="1" presId="urn:microsoft.com/office/officeart/2005/8/layout/list1"/>
    <dgm:cxn modelId="{08F6FD1B-52CA-084D-B452-787F63DF53CF}" srcId="{669A9F4D-AEB0-214D-8860-3A37A6217F00}" destId="{03F2160B-B8D6-3E46-B2A2-0C35FF6BBD34}" srcOrd="0" destOrd="0" parTransId="{5799CB1B-BBC7-7B47-B83D-17ED344914C9}" sibTransId="{69AABAC4-903E-B548-A299-8F691FE5871C}"/>
    <dgm:cxn modelId="{7CA46805-EE60-4920-BD56-DEB15CB89F70}" type="presOf" srcId="{03F2160B-B8D6-3E46-B2A2-0C35FF6BBD34}" destId="{CC1BB18B-B87B-9640-AA7C-10151CE1B699}" srcOrd="1" destOrd="0" presId="urn:microsoft.com/office/officeart/2005/8/layout/list1"/>
    <dgm:cxn modelId="{DA4E087C-D4D1-4E26-9361-8D76511911E9}" type="presOf" srcId="{03F2160B-B8D6-3E46-B2A2-0C35FF6BBD34}" destId="{799B8D7F-321A-184D-8DC1-BB7CD9DD35AB}" srcOrd="0" destOrd="0" presId="urn:microsoft.com/office/officeart/2005/8/layout/list1"/>
    <dgm:cxn modelId="{D176625C-35DE-814B-AEEF-8FAE0DE89B83}" srcId="{669A9F4D-AEB0-214D-8860-3A37A6217F00}" destId="{6B5AFCFF-0413-5A47-8D14-0CD38DBD11E0}" srcOrd="1" destOrd="0" parTransId="{F46C267E-BE7A-474F-B742-267FD30A1D90}" sibTransId="{5CCBD99D-240E-644C-BDC5-36A8862638C0}"/>
    <dgm:cxn modelId="{0AC3B460-BBCF-4FB8-95DB-7287404393A3}" srcId="{669A9F4D-AEB0-214D-8860-3A37A6217F00}" destId="{50500199-1C20-487E-B437-A9E53F03FF77}" srcOrd="2" destOrd="0" parTransId="{2FAE0617-6CA0-49A1-B9BF-F01B3E64A617}" sibTransId="{ED933EB8-2F17-4452-A56A-4FB72A3E5FA6}"/>
    <dgm:cxn modelId="{77F87FA4-5AA6-FF45-8D12-D75AC8CD5734}" srcId="{03F2160B-B8D6-3E46-B2A2-0C35FF6BBD34}" destId="{4904CF5D-1164-B34E-92F3-2C598CE4BAF8}" srcOrd="0" destOrd="0" parTransId="{BCEA0ADB-A29F-E746-967D-8EE8C758D4CB}" sibTransId="{933AC4A8-7F63-4B46-AA08-7E8E6BF1C883}"/>
    <dgm:cxn modelId="{7A364714-BFCB-4206-B4E2-E5D228BDD333}" type="presOf" srcId="{4904CF5D-1164-B34E-92F3-2C598CE4BAF8}" destId="{EE4C4B62-8C5C-7844-AAB8-796CF2DE6A8C}" srcOrd="0" destOrd="0" presId="urn:microsoft.com/office/officeart/2005/8/layout/list1"/>
    <dgm:cxn modelId="{D482E4CA-2059-467E-AAE3-2040D8446D0A}" type="presOf" srcId="{6B5AFCFF-0413-5A47-8D14-0CD38DBD11E0}" destId="{25EFDF05-A6D2-1046-9B07-112CFB09029D}" srcOrd="1" destOrd="0" presId="urn:microsoft.com/office/officeart/2005/8/layout/list1"/>
    <dgm:cxn modelId="{C1ABEB6B-877F-4F91-823D-26532A58D239}" type="presOf" srcId="{6B5AFCFF-0413-5A47-8D14-0CD38DBD11E0}" destId="{48CB4575-940D-ED4D-85E0-2C17E2D5DF83}" srcOrd="0" destOrd="0" presId="urn:microsoft.com/office/officeart/2005/8/layout/list1"/>
    <dgm:cxn modelId="{6C3D12DD-ADC9-49FC-AB62-E74E3154C13C}" type="presOf" srcId="{08FCFBD7-8A8C-4717-B9FD-3643C56E85F8}" destId="{696755E5-2A53-964C-A033-F07E791D69CA}" srcOrd="0" destOrd="2" presId="urn:microsoft.com/office/officeart/2005/8/layout/list1"/>
    <dgm:cxn modelId="{DD53E735-488B-0244-BA22-89DD3605862F}" srcId="{03F2160B-B8D6-3E46-B2A2-0C35FF6BBD34}" destId="{90A80509-836E-EB41-B813-845319ACF31B}" srcOrd="1" destOrd="0" parTransId="{0DCCC00E-8D76-4042-BC43-1C3B1D0B585F}" sibTransId="{42D039D6-2A48-964D-88A8-E4ACF1E6E7A5}"/>
    <dgm:cxn modelId="{EF61B241-1C58-42A0-AA99-C7205597F1DD}" type="presOf" srcId="{0A19C907-DC89-4A44-BC87-828C3AD53B0F}" destId="{696755E5-2A53-964C-A033-F07E791D69CA}" srcOrd="0" destOrd="0" presId="urn:microsoft.com/office/officeart/2005/8/layout/list1"/>
    <dgm:cxn modelId="{6E2216F8-10E8-445C-A8E2-77159D15C026}" srcId="{6B5AFCFF-0413-5A47-8D14-0CD38DBD11E0}" destId="{E72E8D88-BE18-4CBB-9B67-6008D29D7077}" srcOrd="1" destOrd="0" parTransId="{69CD53B6-7163-4B8F-AC79-9AB07B3A0DC6}" sibTransId="{C2C00E5A-FC64-43EC-B642-3354B8AB4FC7}"/>
    <dgm:cxn modelId="{3A1B0DC1-CF51-4A20-B883-42F96AC1C5B1}" type="presOf" srcId="{8839BBE4-2D3F-6F4B-B15C-FA0E85776004}" destId="{42FD30AD-AEED-46BF-AA1E-98035ED09A14}" srcOrd="0" destOrd="0" presId="urn:microsoft.com/office/officeart/2005/8/layout/list1"/>
    <dgm:cxn modelId="{B7546C6D-74B4-4A9D-A719-29944C5332D8}" srcId="{6B5AFCFF-0413-5A47-8D14-0CD38DBD11E0}" destId="{633CC8C3-C401-4E72-B64B-2C32F3B8EFF5}" srcOrd="3" destOrd="0" parTransId="{2AEB599E-B25E-4570-BC9B-9EF1E69109DB}" sibTransId="{E1211F80-C979-45E9-8DCE-4A83733C2650}"/>
    <dgm:cxn modelId="{F7DE702A-AAE7-4854-BDEB-EF95E852F252}" type="presParOf" srcId="{AFDEF3D0-366F-6F45-A0B0-42AA7143D72A}" destId="{4E69DA9B-5D00-FC40-8E6E-961A2DF2BD95}" srcOrd="0" destOrd="0" presId="urn:microsoft.com/office/officeart/2005/8/layout/list1"/>
    <dgm:cxn modelId="{7BC3D292-E1C0-443B-AB37-EAF530CFDB9D}" type="presParOf" srcId="{4E69DA9B-5D00-FC40-8E6E-961A2DF2BD95}" destId="{799B8D7F-321A-184D-8DC1-BB7CD9DD35AB}" srcOrd="0" destOrd="0" presId="urn:microsoft.com/office/officeart/2005/8/layout/list1"/>
    <dgm:cxn modelId="{9103C6C6-3E99-4E79-A033-5BE24FCB0CEC}" type="presParOf" srcId="{4E69DA9B-5D00-FC40-8E6E-961A2DF2BD95}" destId="{CC1BB18B-B87B-9640-AA7C-10151CE1B699}" srcOrd="1" destOrd="0" presId="urn:microsoft.com/office/officeart/2005/8/layout/list1"/>
    <dgm:cxn modelId="{56942B1E-9A56-47E5-80A6-349F388E9910}" type="presParOf" srcId="{AFDEF3D0-366F-6F45-A0B0-42AA7143D72A}" destId="{BBFECA43-C288-D84A-8200-EFC0E20D7559}" srcOrd="1" destOrd="0" presId="urn:microsoft.com/office/officeart/2005/8/layout/list1"/>
    <dgm:cxn modelId="{20E2BC70-D106-46A2-A9E6-6428137CF28B}" type="presParOf" srcId="{AFDEF3D0-366F-6F45-A0B0-42AA7143D72A}" destId="{EE4C4B62-8C5C-7844-AAB8-796CF2DE6A8C}" srcOrd="2" destOrd="0" presId="urn:microsoft.com/office/officeart/2005/8/layout/list1"/>
    <dgm:cxn modelId="{1A3866DA-F428-410C-8174-99556F0740D4}" type="presParOf" srcId="{AFDEF3D0-366F-6F45-A0B0-42AA7143D72A}" destId="{E173FD67-F084-D145-A738-0D31882B03F4}" srcOrd="3" destOrd="0" presId="urn:microsoft.com/office/officeart/2005/8/layout/list1"/>
    <dgm:cxn modelId="{D8D17548-512D-48D9-BC6F-F9A234F4F86A}" type="presParOf" srcId="{AFDEF3D0-366F-6F45-A0B0-42AA7143D72A}" destId="{12F5CDB5-E229-FE47-84C7-B7001D8D8624}" srcOrd="4" destOrd="0" presId="urn:microsoft.com/office/officeart/2005/8/layout/list1"/>
    <dgm:cxn modelId="{80BF6A78-63F6-43BC-9005-1BF9DB308A49}" type="presParOf" srcId="{12F5CDB5-E229-FE47-84C7-B7001D8D8624}" destId="{48CB4575-940D-ED4D-85E0-2C17E2D5DF83}" srcOrd="0" destOrd="0" presId="urn:microsoft.com/office/officeart/2005/8/layout/list1"/>
    <dgm:cxn modelId="{B912831E-59B7-49FA-8BA5-99874AB59D6A}" type="presParOf" srcId="{12F5CDB5-E229-FE47-84C7-B7001D8D8624}" destId="{25EFDF05-A6D2-1046-9B07-112CFB09029D}" srcOrd="1" destOrd="0" presId="urn:microsoft.com/office/officeart/2005/8/layout/list1"/>
    <dgm:cxn modelId="{17AF22DD-2194-47B8-826F-C7BADA1CAEA4}" type="presParOf" srcId="{AFDEF3D0-366F-6F45-A0B0-42AA7143D72A}" destId="{2919E2B1-3CB0-4D48-B632-B1BCF2D0F1DF}" srcOrd="5" destOrd="0" presId="urn:microsoft.com/office/officeart/2005/8/layout/list1"/>
    <dgm:cxn modelId="{D9C4B83C-8081-4F41-AC83-2BC4893C024F}" type="presParOf" srcId="{AFDEF3D0-366F-6F45-A0B0-42AA7143D72A}" destId="{696755E5-2A53-964C-A033-F07E791D69CA}" srcOrd="6" destOrd="0" presId="urn:microsoft.com/office/officeart/2005/8/layout/list1"/>
    <dgm:cxn modelId="{DB767EF5-8B92-4AE1-90A2-C264182D5FBD}" type="presParOf" srcId="{AFDEF3D0-366F-6F45-A0B0-42AA7143D72A}" destId="{BD951DC5-1F2A-4754-82C3-4BB28D95B53A}" srcOrd="7" destOrd="0" presId="urn:microsoft.com/office/officeart/2005/8/layout/list1"/>
    <dgm:cxn modelId="{F550837A-2028-46F9-9790-2A570802BCEB}" type="presParOf" srcId="{AFDEF3D0-366F-6F45-A0B0-42AA7143D72A}" destId="{FFBF2117-E3F2-4D38-BBC8-B5841595E56C}" srcOrd="8" destOrd="0" presId="urn:microsoft.com/office/officeart/2005/8/layout/list1"/>
    <dgm:cxn modelId="{EC3CCB42-B4E3-44B0-9A0F-6980DB93BED3}" type="presParOf" srcId="{FFBF2117-E3F2-4D38-BBC8-B5841595E56C}" destId="{509235D8-BF94-405B-9D37-45CACC1ECCC5}" srcOrd="0" destOrd="0" presId="urn:microsoft.com/office/officeart/2005/8/layout/list1"/>
    <dgm:cxn modelId="{2571BE51-B922-4485-9699-6BA252280CAC}" type="presParOf" srcId="{FFBF2117-E3F2-4D38-BBC8-B5841595E56C}" destId="{763A3345-5951-4D27-BE32-B9766C672E74}" srcOrd="1" destOrd="0" presId="urn:microsoft.com/office/officeart/2005/8/layout/list1"/>
    <dgm:cxn modelId="{F56BEE63-7E84-48C0-9734-374376FF938F}" type="presParOf" srcId="{AFDEF3D0-366F-6F45-A0B0-42AA7143D72A}" destId="{2760A011-EC0A-4ED0-B136-ECFFCFBB06DE}" srcOrd="9" destOrd="0" presId="urn:microsoft.com/office/officeart/2005/8/layout/list1"/>
    <dgm:cxn modelId="{87957CF8-5F08-460C-A800-AF307B19CFD6}" type="presParOf" srcId="{AFDEF3D0-366F-6F45-A0B0-42AA7143D72A}" destId="{42FD30AD-AEED-46BF-AA1E-98035ED09A1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9888" y="-1245712"/>
          <a:ext cx="1005321" cy="3753825"/>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77616"/>
        <a:ext cx="3704749" cy="907169"/>
      </dsp:txXfrm>
    </dsp:sp>
    <dsp:sp modelId="{FCE31E78-3DAC-4692-A464-D0C835B3F5C0}">
      <dsp:nvSpPr>
        <dsp:cNvPr id="0" name=""/>
        <dsp:cNvSpPr/>
      </dsp:nvSpPr>
      <dsp:spPr>
        <a:xfrm>
          <a:off x="111" y="2874"/>
          <a:ext cx="4275524" cy="125665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Business Understanding</a:t>
          </a:r>
        </a:p>
      </dsp:txBody>
      <dsp:txXfrm>
        <a:off x="61456" y="64219"/>
        <a:ext cx="4152834" cy="1133961"/>
      </dsp:txXfrm>
    </dsp:sp>
    <dsp:sp modelId="{B35FD520-5FF0-41BD-887C-8B0911FFCB12}">
      <dsp:nvSpPr>
        <dsp:cNvPr id="0" name=""/>
        <dsp:cNvSpPr/>
      </dsp:nvSpPr>
      <dsp:spPr>
        <a:xfrm rot="5400000">
          <a:off x="5649888" y="73771"/>
          <a:ext cx="1005321" cy="3753825"/>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Ingest Data</a:t>
          </a:r>
        </a:p>
        <a:p>
          <a:pPr marL="228600" lvl="1" indent="-228600" algn="l" defTabSz="889000">
            <a:lnSpc>
              <a:spcPct val="90000"/>
            </a:lnSpc>
            <a:spcBef>
              <a:spcPct val="0"/>
            </a:spcBef>
            <a:spcAft>
              <a:spcPct val="15000"/>
            </a:spcAft>
            <a:buChar char="•"/>
          </a:pPr>
          <a:r>
            <a:rPr lang="en-US" sz="2000" kern="1200" dirty="0">
              <a:latin typeface="+mj-lt"/>
            </a:rPr>
            <a:t>Explore Data</a:t>
          </a:r>
        </a:p>
        <a:p>
          <a:pPr marL="228600" lvl="1" indent="-228600" algn="l" defTabSz="889000">
            <a:lnSpc>
              <a:spcPct val="90000"/>
            </a:lnSpc>
            <a:spcBef>
              <a:spcPct val="0"/>
            </a:spcBef>
            <a:spcAft>
              <a:spcPct val="15000"/>
            </a:spcAft>
            <a:buChar char="•"/>
          </a:pPr>
          <a:r>
            <a:rPr lang="en-US" sz="2000" kern="1200" dirty="0">
              <a:latin typeface="+mj-lt"/>
            </a:rPr>
            <a:t>Update Data</a:t>
          </a:r>
        </a:p>
      </dsp:txBody>
      <dsp:txXfrm rot="-5400000">
        <a:off x="4275636" y="1497099"/>
        <a:ext cx="3704749" cy="907169"/>
      </dsp:txXfrm>
    </dsp:sp>
    <dsp:sp modelId="{3E606814-09D9-4B4C-8F40-66F312978EEB}">
      <dsp:nvSpPr>
        <dsp:cNvPr id="0" name=""/>
        <dsp:cNvSpPr/>
      </dsp:nvSpPr>
      <dsp:spPr>
        <a:xfrm>
          <a:off x="111" y="1322358"/>
          <a:ext cx="4275524" cy="125665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Data Acquisition and Understanding</a:t>
          </a:r>
        </a:p>
      </dsp:txBody>
      <dsp:txXfrm>
        <a:off x="61456" y="1383703"/>
        <a:ext cx="4152834" cy="1133961"/>
      </dsp:txXfrm>
    </dsp:sp>
    <dsp:sp modelId="{EF322D6C-1CB6-431F-8B42-A64D898D2824}">
      <dsp:nvSpPr>
        <dsp:cNvPr id="0" name=""/>
        <dsp:cNvSpPr/>
      </dsp:nvSpPr>
      <dsp:spPr>
        <a:xfrm rot="5400000">
          <a:off x="5649888" y="1393255"/>
          <a:ext cx="1005321" cy="3753825"/>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16583"/>
        <a:ext cx="3704749" cy="907169"/>
      </dsp:txXfrm>
    </dsp:sp>
    <dsp:sp modelId="{D8CBC06D-2193-488F-8EDE-5FAA991E0B6B}">
      <dsp:nvSpPr>
        <dsp:cNvPr id="0" name=""/>
        <dsp:cNvSpPr/>
      </dsp:nvSpPr>
      <dsp:spPr>
        <a:xfrm>
          <a:off x="111" y="2641842"/>
          <a:ext cx="4275524" cy="125665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Modeling</a:t>
          </a:r>
        </a:p>
      </dsp:txBody>
      <dsp:txXfrm>
        <a:off x="61456" y="2703187"/>
        <a:ext cx="4152834" cy="1133961"/>
      </dsp:txXfrm>
    </dsp:sp>
    <dsp:sp modelId="{DE1FE771-1582-4775-9E8F-B758D933162D}">
      <dsp:nvSpPr>
        <dsp:cNvPr id="0" name=""/>
        <dsp:cNvSpPr/>
      </dsp:nvSpPr>
      <dsp:spPr>
        <a:xfrm rot="5400000">
          <a:off x="5649888" y="2712739"/>
          <a:ext cx="1005321" cy="3753825"/>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136067"/>
        <a:ext cx="3704749" cy="907169"/>
      </dsp:txXfrm>
    </dsp:sp>
    <dsp:sp modelId="{C971C0CD-D6D6-4BD2-B517-483DD2B85EA0}">
      <dsp:nvSpPr>
        <dsp:cNvPr id="0" name=""/>
        <dsp:cNvSpPr/>
      </dsp:nvSpPr>
      <dsp:spPr>
        <a:xfrm>
          <a:off x="111" y="3961326"/>
          <a:ext cx="4275524" cy="125665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Deployment</a:t>
          </a:r>
        </a:p>
      </dsp:txBody>
      <dsp:txXfrm>
        <a:off x="61456" y="4022671"/>
        <a:ext cx="4152834" cy="1133961"/>
      </dsp:txXfrm>
    </dsp:sp>
    <dsp:sp modelId="{E36319A3-4DDD-4596-A48B-3AFC2FB82E08}">
      <dsp:nvSpPr>
        <dsp:cNvPr id="0" name=""/>
        <dsp:cNvSpPr/>
      </dsp:nvSpPr>
      <dsp:spPr>
        <a:xfrm rot="5400000">
          <a:off x="5649888" y="4032223"/>
          <a:ext cx="1005321" cy="3753825"/>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Testing and Validation</a:t>
          </a:r>
        </a:p>
        <a:p>
          <a:pPr marL="228600" lvl="1" indent="-228600" algn="l" defTabSz="889000">
            <a:lnSpc>
              <a:spcPct val="90000"/>
            </a:lnSpc>
            <a:spcBef>
              <a:spcPct val="0"/>
            </a:spcBef>
            <a:spcAft>
              <a:spcPct val="15000"/>
            </a:spcAft>
            <a:buChar char="•"/>
          </a:pPr>
          <a:r>
            <a:rPr lang="en-US" sz="2000" kern="1200" dirty="0">
              <a:latin typeface="+mj-lt"/>
            </a:rPr>
            <a:t>Handoff</a:t>
          </a:r>
        </a:p>
        <a:p>
          <a:pPr marL="228600" lvl="1" indent="-228600" algn="l" defTabSz="889000">
            <a:lnSpc>
              <a:spcPct val="90000"/>
            </a:lnSpc>
            <a:spcBef>
              <a:spcPct val="0"/>
            </a:spcBef>
            <a:spcAft>
              <a:spcPct val="15000"/>
            </a:spcAft>
            <a:buChar char="•"/>
          </a:pPr>
          <a:r>
            <a:rPr lang="en-US" sz="2000" kern="1200" dirty="0">
              <a:latin typeface="+mj-lt"/>
            </a:rPr>
            <a:t>Re-train and re-score</a:t>
          </a:r>
        </a:p>
      </dsp:txBody>
      <dsp:txXfrm rot="-5400000">
        <a:off x="4275636" y="5455551"/>
        <a:ext cx="3704749" cy="907169"/>
      </dsp:txXfrm>
    </dsp:sp>
    <dsp:sp modelId="{C5DBDEB5-64EF-486D-ADE8-9AD2774135B2}">
      <dsp:nvSpPr>
        <dsp:cNvPr id="0" name=""/>
        <dsp:cNvSpPr/>
      </dsp:nvSpPr>
      <dsp:spPr>
        <a:xfrm>
          <a:off x="111" y="5280810"/>
          <a:ext cx="4275524" cy="125665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Customer Acceptance</a:t>
          </a:r>
        </a:p>
      </dsp:txBody>
      <dsp:txXfrm>
        <a:off x="61456" y="5342155"/>
        <a:ext cx="4152834" cy="1133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1AABC-2A80-4D18-AB70-CD76795B5F08}">
      <dsp:nvSpPr>
        <dsp:cNvPr id="0" name=""/>
        <dsp:cNvSpPr/>
      </dsp:nvSpPr>
      <dsp:spPr>
        <a:xfrm>
          <a:off x="0" y="0"/>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Cortana, Cognitive Services, Bot Framework</a:t>
          </a:r>
        </a:p>
      </dsp:txBody>
      <dsp:txXfrm>
        <a:off x="1675952" y="0"/>
        <a:ext cx="6425008" cy="557603"/>
      </dsp:txXfrm>
    </dsp:sp>
    <dsp:sp modelId="{36A321AB-B414-459A-92C0-C559ED15EF30}">
      <dsp:nvSpPr>
        <dsp:cNvPr id="0" name=""/>
        <dsp:cNvSpPr/>
      </dsp:nvSpPr>
      <dsp:spPr>
        <a:xfrm>
          <a:off x="46598" y="53364"/>
          <a:ext cx="974626" cy="446083"/>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FDBD55-6070-4E85-AA3A-6F7522DCF49F}">
      <dsp:nvSpPr>
        <dsp:cNvPr id="0" name=""/>
        <dsp:cNvSpPr/>
      </dsp:nvSpPr>
      <dsp:spPr>
        <a:xfrm>
          <a:off x="0" y="613364"/>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Power BI</a:t>
          </a:r>
        </a:p>
      </dsp:txBody>
      <dsp:txXfrm>
        <a:off x="1675952" y="613364"/>
        <a:ext cx="6425008" cy="557603"/>
      </dsp:txXfrm>
    </dsp:sp>
    <dsp:sp modelId="{49D4FFC3-C990-4FEA-ADFC-9F2B001FE866}">
      <dsp:nvSpPr>
        <dsp:cNvPr id="0" name=""/>
        <dsp:cNvSpPr/>
      </dsp:nvSpPr>
      <dsp:spPr>
        <a:xfrm>
          <a:off x="46598" y="666729"/>
          <a:ext cx="974626" cy="446083"/>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218B0-FF83-4B81-B386-3F5787FB84AE}">
      <dsp:nvSpPr>
        <dsp:cNvPr id="0" name=""/>
        <dsp:cNvSpPr/>
      </dsp:nvSpPr>
      <dsp:spPr>
        <a:xfrm>
          <a:off x="0" y="1226728"/>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Stream Analytics</a:t>
          </a:r>
        </a:p>
      </dsp:txBody>
      <dsp:txXfrm>
        <a:off x="1675952" y="1226728"/>
        <a:ext cx="6425008" cy="557603"/>
      </dsp:txXfrm>
    </dsp:sp>
    <dsp:sp modelId="{1DF032E0-13E8-404C-A3CD-F57FFFAF656E}">
      <dsp:nvSpPr>
        <dsp:cNvPr id="0" name=""/>
        <dsp:cNvSpPr/>
      </dsp:nvSpPr>
      <dsp:spPr>
        <a:xfrm>
          <a:off x="46598" y="1280093"/>
          <a:ext cx="974626" cy="446083"/>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4900C-2DC2-4F9C-83EA-B674B8C455C3}">
      <dsp:nvSpPr>
        <dsp:cNvPr id="0" name=""/>
        <dsp:cNvSpPr/>
      </dsp:nvSpPr>
      <dsp:spPr>
        <a:xfrm>
          <a:off x="0" y="1840092"/>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HDInsight</a:t>
          </a:r>
        </a:p>
      </dsp:txBody>
      <dsp:txXfrm>
        <a:off x="1675952" y="1840092"/>
        <a:ext cx="6425008" cy="557603"/>
      </dsp:txXfrm>
    </dsp:sp>
    <dsp:sp modelId="{EB1CC876-66DD-4A75-B47F-79507A427898}">
      <dsp:nvSpPr>
        <dsp:cNvPr id="0" name=""/>
        <dsp:cNvSpPr/>
      </dsp:nvSpPr>
      <dsp:spPr>
        <a:xfrm>
          <a:off x="46598" y="1893457"/>
          <a:ext cx="974626" cy="446083"/>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30434-915D-401A-842A-C3A44E75A979}">
      <dsp:nvSpPr>
        <dsp:cNvPr id="0" name=""/>
        <dsp:cNvSpPr/>
      </dsp:nvSpPr>
      <dsp:spPr>
        <a:xfrm>
          <a:off x="0" y="2453456"/>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Azure Machine Learning (Microsoft R Server)</a:t>
          </a:r>
        </a:p>
      </dsp:txBody>
      <dsp:txXfrm>
        <a:off x="1675952" y="2453456"/>
        <a:ext cx="6425008" cy="557603"/>
      </dsp:txXfrm>
    </dsp:sp>
    <dsp:sp modelId="{950174B9-C3EC-407B-9908-DBD126F0CF41}">
      <dsp:nvSpPr>
        <dsp:cNvPr id="0" name=""/>
        <dsp:cNvSpPr/>
      </dsp:nvSpPr>
      <dsp:spPr>
        <a:xfrm>
          <a:off x="46598" y="2506821"/>
          <a:ext cx="974626" cy="446083"/>
        </a:xfrm>
        <a:prstGeom prst="roundRect">
          <a:avLst>
            <a:gd name="adj" fmla="val 10000"/>
          </a:avLst>
        </a:prstGeom>
        <a:blipFill rotWithShape="1">
          <a:blip xmlns:r="http://schemas.openxmlformats.org/officeDocument/2006/relationships" r:embed="rId5"/>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1AC9A-80EA-4040-A601-D0B64C634769}">
      <dsp:nvSpPr>
        <dsp:cNvPr id="0" name=""/>
        <dsp:cNvSpPr/>
      </dsp:nvSpPr>
      <dsp:spPr>
        <a:xfrm>
          <a:off x="0" y="3066821"/>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SQL Data Warehouse (SQL DB, Document DB)</a:t>
          </a:r>
        </a:p>
      </dsp:txBody>
      <dsp:txXfrm>
        <a:off x="1675952" y="3066821"/>
        <a:ext cx="6425008" cy="557603"/>
      </dsp:txXfrm>
    </dsp:sp>
    <dsp:sp modelId="{652C01DF-6697-4345-A0E8-6D9D71FC067D}">
      <dsp:nvSpPr>
        <dsp:cNvPr id="0" name=""/>
        <dsp:cNvSpPr/>
      </dsp:nvSpPr>
      <dsp:spPr>
        <a:xfrm>
          <a:off x="46598" y="3120186"/>
          <a:ext cx="974626" cy="446083"/>
        </a:xfrm>
        <a:prstGeom prst="roundRect">
          <a:avLst>
            <a:gd name="adj" fmla="val 10000"/>
          </a:avLst>
        </a:prstGeom>
        <a:blipFill rotWithShape="1">
          <a:blip xmlns:r="http://schemas.openxmlformats.org/officeDocument/2006/relationships" r:embed="rId6"/>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9D7A6-CC75-4C85-8991-EB5D7E28A32C}">
      <dsp:nvSpPr>
        <dsp:cNvPr id="0" name=""/>
        <dsp:cNvSpPr/>
      </dsp:nvSpPr>
      <dsp:spPr>
        <a:xfrm>
          <a:off x="0" y="3680185"/>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Data Lake</a:t>
          </a:r>
        </a:p>
      </dsp:txBody>
      <dsp:txXfrm>
        <a:off x="1675952" y="3680185"/>
        <a:ext cx="6425008" cy="557603"/>
      </dsp:txXfrm>
    </dsp:sp>
    <dsp:sp modelId="{3D67FE96-9C43-493B-A35A-BE8C89C56380}">
      <dsp:nvSpPr>
        <dsp:cNvPr id="0" name=""/>
        <dsp:cNvSpPr/>
      </dsp:nvSpPr>
      <dsp:spPr>
        <a:xfrm>
          <a:off x="56319" y="3723834"/>
          <a:ext cx="974626" cy="446083"/>
        </a:xfrm>
        <a:prstGeom prst="roundRect">
          <a:avLst>
            <a:gd name="adj" fmla="val 10000"/>
          </a:avLst>
        </a:prstGeom>
        <a:blipFill rotWithShape="1">
          <a:blip xmlns:r="http://schemas.openxmlformats.org/officeDocument/2006/relationships" r:embed="rId7"/>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3B67C-F1DA-4AE8-B977-A72746B0B55A}">
      <dsp:nvSpPr>
        <dsp:cNvPr id="0" name=""/>
        <dsp:cNvSpPr/>
      </dsp:nvSpPr>
      <dsp:spPr>
        <a:xfrm>
          <a:off x="0" y="4293549"/>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Event Hubs</a:t>
          </a:r>
        </a:p>
      </dsp:txBody>
      <dsp:txXfrm>
        <a:off x="1675952" y="4293549"/>
        <a:ext cx="6425008" cy="557603"/>
      </dsp:txXfrm>
    </dsp:sp>
    <dsp:sp modelId="{2B57F23D-5CBE-4272-A6F4-7FAA825DD5F1}">
      <dsp:nvSpPr>
        <dsp:cNvPr id="0" name=""/>
        <dsp:cNvSpPr/>
      </dsp:nvSpPr>
      <dsp:spPr>
        <a:xfrm>
          <a:off x="46598" y="4337198"/>
          <a:ext cx="974626" cy="446083"/>
        </a:xfrm>
        <a:prstGeom prst="roundRect">
          <a:avLst>
            <a:gd name="adj" fmla="val 10000"/>
          </a:avLst>
        </a:prstGeom>
        <a:blipFill rotWithShape="1">
          <a:blip xmlns:r="http://schemas.openxmlformats.org/officeDocument/2006/relationships" r:embed="rId8"/>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7D94F9-EF30-4E20-8074-E413B239BE21}">
      <dsp:nvSpPr>
        <dsp:cNvPr id="0" name=""/>
        <dsp:cNvSpPr/>
      </dsp:nvSpPr>
      <dsp:spPr>
        <a:xfrm>
          <a:off x="0" y="4906913"/>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Data Factory</a:t>
          </a:r>
        </a:p>
      </dsp:txBody>
      <dsp:txXfrm>
        <a:off x="1675952" y="4906913"/>
        <a:ext cx="6425008" cy="557603"/>
      </dsp:txXfrm>
    </dsp:sp>
    <dsp:sp modelId="{345EE191-2927-4C04-BBA1-919BF1F7941C}">
      <dsp:nvSpPr>
        <dsp:cNvPr id="0" name=""/>
        <dsp:cNvSpPr/>
      </dsp:nvSpPr>
      <dsp:spPr>
        <a:xfrm>
          <a:off x="46598" y="4960278"/>
          <a:ext cx="974626" cy="446083"/>
        </a:xfrm>
        <a:prstGeom prst="roundRect">
          <a:avLst>
            <a:gd name="adj" fmla="val 10000"/>
          </a:avLst>
        </a:prstGeom>
        <a:blipFill rotWithShape="1">
          <a:blip xmlns:r="http://schemas.openxmlformats.org/officeDocument/2006/relationships" r:embed="rId9"/>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D6BEC-2BE4-4D3B-9A53-4987D8EC21AC}">
      <dsp:nvSpPr>
        <dsp:cNvPr id="0" name=""/>
        <dsp:cNvSpPr/>
      </dsp:nvSpPr>
      <dsp:spPr>
        <a:xfrm>
          <a:off x="0" y="5520278"/>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Data Catalog</a:t>
          </a:r>
        </a:p>
      </dsp:txBody>
      <dsp:txXfrm>
        <a:off x="1675952" y="5520278"/>
        <a:ext cx="6425008" cy="557603"/>
      </dsp:txXfrm>
    </dsp:sp>
    <dsp:sp modelId="{D2F6CFBC-E310-4008-BC7E-CB6B12D9A319}">
      <dsp:nvSpPr>
        <dsp:cNvPr id="0" name=""/>
        <dsp:cNvSpPr/>
      </dsp:nvSpPr>
      <dsp:spPr>
        <a:xfrm>
          <a:off x="46598" y="5573643"/>
          <a:ext cx="974626" cy="446083"/>
        </a:xfrm>
        <a:prstGeom prst="roundRect">
          <a:avLst>
            <a:gd name="adj" fmla="val 10000"/>
          </a:avLst>
        </a:prstGeom>
        <a:blipFill rotWithShape="1">
          <a:blip xmlns:r="http://schemas.openxmlformats.org/officeDocument/2006/relationships" r:embed="rId10"/>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D75B96-0BDF-4D45-9CDA-670E68961379}">
      <dsp:nvSpPr>
        <dsp:cNvPr id="0" name=""/>
        <dsp:cNvSpPr/>
      </dsp:nvSpPr>
      <dsp:spPr>
        <a:xfrm>
          <a:off x="0" y="6133642"/>
          <a:ext cx="8100961" cy="5576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Microsoft Azure</a:t>
          </a:r>
        </a:p>
      </dsp:txBody>
      <dsp:txXfrm>
        <a:off x="1675952" y="6133642"/>
        <a:ext cx="6425008" cy="557603"/>
      </dsp:txXfrm>
    </dsp:sp>
    <dsp:sp modelId="{B2B9AF7E-0611-4D90-B154-64C9BDFC0B76}">
      <dsp:nvSpPr>
        <dsp:cNvPr id="0" name=""/>
        <dsp:cNvSpPr/>
      </dsp:nvSpPr>
      <dsp:spPr>
        <a:xfrm>
          <a:off x="46598" y="6187007"/>
          <a:ext cx="974626" cy="446083"/>
        </a:xfrm>
        <a:prstGeom prst="roundRect">
          <a:avLst>
            <a:gd name="adj" fmla="val 10000"/>
          </a:avLst>
        </a:prstGeom>
        <a:blipFill rotWithShape="1">
          <a:blip xmlns:r="http://schemas.openxmlformats.org/officeDocument/2006/relationships" r:embed="rId11"/>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Service creation and setup</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Account security</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Cost management</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Scheduling</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Migration</a:t>
          </a:r>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rgbClr val="ED7D31"/>
              </a:solidFill>
            </a:rPr>
            <a:t>Options</a:t>
          </a:r>
        </a:p>
        <a:p>
          <a:pPr marL="114300" lvl="1" indent="-114300" algn="l" defTabSz="666750">
            <a:lnSpc>
              <a:spcPct val="90000"/>
            </a:lnSpc>
            <a:spcBef>
              <a:spcPct val="0"/>
            </a:spcBef>
            <a:spcAft>
              <a:spcPct val="15000"/>
            </a:spcAft>
            <a:buChar char="•"/>
          </a:pPr>
          <a:r>
            <a:rPr lang="en-US" sz="1500" kern="1200" dirty="0">
              <a:solidFill>
                <a:srgbClr val="ED7D31"/>
              </a:solidFill>
            </a:rPr>
            <a:t>Optimization</a:t>
          </a:r>
        </a:p>
        <a:p>
          <a:pPr marL="114300" lvl="1" indent="-114300" algn="l" defTabSz="666750">
            <a:lnSpc>
              <a:spcPct val="90000"/>
            </a:lnSpc>
            <a:spcBef>
              <a:spcPct val="0"/>
            </a:spcBef>
            <a:spcAft>
              <a:spcPct val="15000"/>
            </a:spcAft>
            <a:buChar char="•"/>
          </a:pPr>
          <a:r>
            <a:rPr lang="en-US" sz="1500" kern="1200" dirty="0">
              <a:solidFill>
                <a:srgbClr val="ED7D31"/>
              </a:solidFill>
            </a:rPr>
            <a:t>Regulatory requirements</a:t>
          </a:r>
        </a:p>
        <a:p>
          <a:pPr marL="114300" lvl="1" indent="-114300" algn="l" defTabSz="666750">
            <a:lnSpc>
              <a:spcPct val="90000"/>
            </a:lnSpc>
            <a:spcBef>
              <a:spcPct val="0"/>
            </a:spcBef>
            <a:spcAft>
              <a:spcPct val="15000"/>
            </a:spcAft>
            <a:buChar char="•"/>
          </a:pPr>
          <a:r>
            <a:rPr lang="en-US" sz="1500" kern="1200" dirty="0">
              <a:solidFill>
                <a:srgbClr val="ED7D31"/>
              </a:solidFill>
            </a:rPr>
            <a:t>Networking and Hybrid</a:t>
          </a:r>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Facilities and Regions</a:t>
          </a:r>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rgbClr val="4472C4"/>
              </a:solidFill>
            </a:rPr>
            <a:t>Dev/Test/Production</a:t>
          </a:r>
        </a:p>
        <a:p>
          <a:pPr marL="114300" lvl="1" indent="-114300" algn="l" defTabSz="666750">
            <a:lnSpc>
              <a:spcPct val="90000"/>
            </a:lnSpc>
            <a:spcBef>
              <a:spcPct val="0"/>
            </a:spcBef>
            <a:spcAft>
              <a:spcPct val="15000"/>
            </a:spcAft>
            <a:buChar char="•"/>
          </a:pPr>
          <a:r>
            <a:rPr lang="en-US" sz="1500" kern="1200" dirty="0">
              <a:solidFill>
                <a:srgbClr val="4472C4"/>
              </a:solidFill>
            </a:rPr>
            <a:t>Groups for monitoring and billing</a:t>
          </a:r>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Resource Grouping</a:t>
          </a:r>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rgbClr val="00B050"/>
              </a:solidFill>
            </a:rPr>
            <a:t>Redundancy</a:t>
          </a:r>
        </a:p>
        <a:p>
          <a:pPr marL="114300" lvl="1" indent="-114300" algn="l" defTabSz="666750">
            <a:lnSpc>
              <a:spcPct val="90000"/>
            </a:lnSpc>
            <a:spcBef>
              <a:spcPct val="0"/>
            </a:spcBef>
            <a:spcAft>
              <a:spcPct val="15000"/>
            </a:spcAft>
            <a:buChar char="•"/>
          </a:pPr>
          <a:r>
            <a:rPr lang="en-US" sz="1500" kern="1200" dirty="0">
              <a:solidFill>
                <a:srgbClr val="00B050"/>
              </a:solidFill>
            </a:rPr>
            <a:t>Recovery strategies</a:t>
          </a:r>
        </a:p>
        <a:p>
          <a:pPr marL="114300" lvl="1" indent="-114300" algn="l" defTabSz="666750">
            <a:lnSpc>
              <a:spcPct val="90000"/>
            </a:lnSpc>
            <a:spcBef>
              <a:spcPct val="0"/>
            </a:spcBef>
            <a:spcAft>
              <a:spcPct val="15000"/>
            </a:spcAft>
            <a:buChar char="•"/>
          </a:pPr>
          <a:r>
            <a:rPr lang="en-US" sz="1500" kern="1200" dirty="0">
              <a:solidFill>
                <a:srgbClr val="00B050"/>
              </a:solidFill>
            </a:rPr>
            <a:t>Outage fallbacks</a:t>
          </a:r>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dirty="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Telemetry data collection and storage</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Report distribution</a:t>
          </a:r>
        </a:p>
        <a:p>
          <a:pPr marL="114300" lvl="1" indent="-114300" algn="l" defTabSz="666750">
            <a:lnSpc>
              <a:spcPct val="90000"/>
            </a:lnSpc>
            <a:spcBef>
              <a:spcPct val="0"/>
            </a:spcBef>
            <a:spcAft>
              <a:spcPct val="15000"/>
            </a:spcAft>
            <a:buChar char="•"/>
          </a:pPr>
          <a:r>
            <a:rPr lang="en-US" sz="1500" kern="1200" dirty="0">
              <a:solidFill>
                <a:schemeClr val="accent2">
                  <a:lumMod val="75000"/>
                </a:schemeClr>
              </a:solidFill>
            </a:rPr>
            <a:t>Automated alerts</a:t>
          </a:r>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t>Auditing and Reporting</a:t>
          </a:r>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C4B62-8C5C-7844-AAB8-796CF2DE6A8C}">
      <dsp:nvSpPr>
        <dsp:cNvPr id="0" name=""/>
        <dsp:cNvSpPr/>
      </dsp:nvSpPr>
      <dsp:spPr>
        <a:xfrm>
          <a:off x="0" y="30832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Free and open source R distribution</a:t>
          </a:r>
        </a:p>
        <a:p>
          <a:pPr marL="228600" lvl="1" indent="-228600" algn="l" defTabSz="889000">
            <a:lnSpc>
              <a:spcPct val="90000"/>
            </a:lnSpc>
            <a:spcBef>
              <a:spcPct val="0"/>
            </a:spcBef>
            <a:spcAft>
              <a:spcPct val="15000"/>
            </a:spcAft>
            <a:buChar char="•"/>
          </a:pPr>
          <a:r>
            <a:rPr lang="en-US" sz="2000" b="0" kern="1200" dirty="0">
              <a:latin typeface="+mj-lt"/>
            </a:rPr>
            <a:t>Enhanced and distributed by Revolution Analytics</a:t>
          </a:r>
        </a:p>
      </dsp:txBody>
      <dsp:txXfrm>
        <a:off x="0" y="308324"/>
        <a:ext cx="9701665" cy="1256850"/>
      </dsp:txXfrm>
    </dsp:sp>
    <dsp:sp modelId="{CC1BB18B-B87B-9640-AA7C-10151CE1B699}">
      <dsp:nvSpPr>
        <dsp:cNvPr id="0" name=""/>
        <dsp:cNvSpPr/>
      </dsp:nvSpPr>
      <dsp:spPr>
        <a:xfrm>
          <a:off x="547256" y="27791"/>
          <a:ext cx="6791165" cy="592618"/>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Open</a:t>
          </a:r>
        </a:p>
      </dsp:txBody>
      <dsp:txXfrm>
        <a:off x="576185" y="56720"/>
        <a:ext cx="6733307" cy="534760"/>
      </dsp:txXfrm>
    </dsp:sp>
    <dsp:sp modelId="{696755E5-2A53-964C-A033-F07E791D69CA}">
      <dsp:nvSpPr>
        <dsp:cNvPr id="0" name=""/>
        <dsp:cNvSpPr/>
      </dsp:nvSpPr>
      <dsp:spPr>
        <a:xfrm>
          <a:off x="0" y="2048051"/>
          <a:ext cx="9701665" cy="1885275"/>
        </a:xfrm>
        <a:prstGeom prst="rect">
          <a:avLst/>
        </a:prstGeom>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sp:txBody>
      <dsp:txXfrm>
        <a:off x="0" y="2048051"/>
        <a:ext cx="9701665" cy="1885275"/>
      </dsp:txXfrm>
    </dsp:sp>
    <dsp:sp modelId="{25EFDF05-A6D2-1046-9B07-112CFB09029D}">
      <dsp:nvSpPr>
        <dsp:cNvPr id="0" name=""/>
        <dsp:cNvSpPr/>
      </dsp:nvSpPr>
      <dsp:spPr>
        <a:xfrm>
          <a:off x="490734" y="1653622"/>
          <a:ext cx="6791165" cy="612065"/>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Server</a:t>
          </a:r>
        </a:p>
      </dsp:txBody>
      <dsp:txXfrm>
        <a:off x="520613" y="1683501"/>
        <a:ext cx="6731407" cy="552307"/>
      </dsp:txXfrm>
    </dsp:sp>
    <dsp:sp modelId="{42FD30AD-AEED-46BF-AA1E-98035ED09A14}">
      <dsp:nvSpPr>
        <dsp:cNvPr id="0" name=""/>
        <dsp:cNvSpPr/>
      </dsp:nvSpPr>
      <dsp:spPr>
        <a:xfrm>
          <a:off x="0" y="428931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Built in Advanced Analytics and Stand Alone Server Capability</a:t>
          </a:r>
        </a:p>
        <a:p>
          <a:pPr marL="228600" lvl="1" indent="-228600" algn="l" defTabSz="889000">
            <a:lnSpc>
              <a:spcPct val="90000"/>
            </a:lnSpc>
            <a:spcBef>
              <a:spcPct val="0"/>
            </a:spcBef>
            <a:spcAft>
              <a:spcPct val="15000"/>
            </a:spcAft>
            <a:buChar char="•"/>
          </a:pPr>
          <a:r>
            <a:rPr lang="en-US" sz="2000" b="0" kern="1200" dirty="0">
              <a:latin typeface="+mj-lt"/>
            </a:rPr>
            <a:t>Python and Microsoft R</a:t>
          </a:r>
        </a:p>
      </dsp:txBody>
      <dsp:txXfrm>
        <a:off x="0" y="4289314"/>
        <a:ext cx="9701665" cy="1256850"/>
      </dsp:txXfrm>
    </dsp:sp>
    <dsp:sp modelId="{763A3345-5951-4D27-BE32-B9766C672E74}">
      <dsp:nvSpPr>
        <dsp:cNvPr id="0" name=""/>
        <dsp:cNvSpPr/>
      </dsp:nvSpPr>
      <dsp:spPr>
        <a:xfrm>
          <a:off x="485083" y="3979354"/>
          <a:ext cx="6791165" cy="619920"/>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SQL Server ML Services</a:t>
          </a:r>
        </a:p>
      </dsp:txBody>
      <dsp:txXfrm>
        <a:off x="515345" y="4009616"/>
        <a:ext cx="6730641"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5/15/2017 6:58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msdn.microsoft.com/en-us/microsoft-r/data-analysis-in-microsoft-r" TargetMode="External"/><Relationship Id="rId13" Type="http://schemas.openxmlformats.org/officeDocument/2006/relationships/hyperlink" Target="https://www.youtube.com/watch?v=8Sly49zDZEw" TargetMode="External"/><Relationship Id="rId3" Type="http://schemas.openxmlformats.org/officeDocument/2006/relationships/hyperlink" Target="https://msdn.microsoft.com/en-us/microsoft-r/microsoft-r-more-resources" TargetMode="External"/><Relationship Id="rId7" Type="http://schemas.openxmlformats.org/officeDocument/2006/relationships/hyperlink" Target="https://msdn.microsoft.com/en-us/microsoft-r/microsoft-r-getting-started" TargetMode="External"/><Relationship Id="rId12" Type="http://schemas.openxmlformats.org/officeDocument/2006/relationships/hyperlink" Target="https://www.youtube.com/watch?v=wGsvh1OF3S0"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blogs.technet.microsoft.com/machinelearning/2016/01/12/making-r-the-enterprise-standard-for-cross-platform-analytics-both-on-premises-and-in-the-cloud/" TargetMode="External"/><Relationship Id="rId11" Type="http://schemas.openxmlformats.org/officeDocument/2006/relationships/hyperlink" Target="https://www.youtube.com/watch?v=PFmOKELowPA" TargetMode="External"/><Relationship Id="rId5" Type="http://schemas.openxmlformats.org/officeDocument/2006/relationships/hyperlink" Target="https://www.r-bloggers.com/r-and-sql-server-articles/amp/" TargetMode="External"/><Relationship Id="rId15" Type="http://schemas.openxmlformats.org/officeDocument/2006/relationships/hyperlink" Target="https://msdn.microsoft.com/en-us/library/mt591993.aspx" TargetMode="External"/><Relationship Id="rId10" Type="http://schemas.openxmlformats.org/officeDocument/2006/relationships/hyperlink" Target="https://www.youtube.com/watch?v=Y1_0XN-p3Hs" TargetMode="External"/><Relationship Id="rId4" Type="http://schemas.openxmlformats.org/officeDocument/2006/relationships/hyperlink" Target="https://www.google.com/url?sa=t&amp;rct=j&amp;q=&amp;esrc=s&amp;source=web&amp;cd=1&amp;cad=rja&amp;uact=8&amp;ved=0ahUKEwjaxKfVidHPAhUc24MKHTfABy4QFggcMAA&amp;url=http://blog.revolutionanalytics.com/&amp;usg=AFQjCNEkApl3SaFeBOd9nXcDuDoWfIrt8w&amp;bvm=bv.135258522,d.amc" TargetMode="External"/><Relationship Id="rId9" Type="http://schemas.openxmlformats.org/officeDocument/2006/relationships/hyperlink" Target="https://www.microsoft.com/en-us/cloud-platform/r-server" TargetMode="External"/><Relationship Id="rId14" Type="http://schemas.openxmlformats.org/officeDocument/2006/relationships/hyperlink" Target="https://www.youtube.com/watch?v=s7pJyitqKzQ"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-http://cortanaanalytics.com </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 https://mran.revolutionanalytics.com/documents/what-is-r/</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393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000" dirty="0"/>
              <a:t>R In </a:t>
            </a:r>
            <a:r>
              <a:rPr lang="en-US" sz="2000" dirty="0" err="1"/>
              <a:t>Youtube</a:t>
            </a:r>
            <a:r>
              <a:rPr lang="en-US" sz="2000" dirty="0"/>
              <a:t> - https://www.youtube.com/user/thelearnr </a:t>
            </a:r>
          </a:p>
          <a:p>
            <a:pPr marL="228600" indent="-228600">
              <a:buFont typeface="+mj-lt"/>
              <a:buAutoNum type="arabicPeriod"/>
            </a:pPr>
            <a:r>
              <a:rPr lang="en-US" sz="2000" dirty="0"/>
              <a:t>R Links - http://www.datasciencecentral.com/m/discussion?id=6448529%3ATopic%3A280135</a:t>
            </a:r>
          </a:p>
          <a:p>
            <a:pPr marL="228600" indent="-228600">
              <a:buFont typeface="+mj-lt"/>
              <a:buAutoNum type="arabicPeriod"/>
            </a:pPr>
            <a:r>
              <a:rPr lang="en-US" sz="2000" dirty="0"/>
              <a:t>R resources - https://msdn.microsoft.com/en-us/microsoft-r/microsoft-r-more-resources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3025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a:xfrm>
            <a:off x="381000" y="2735004"/>
            <a:ext cx="6118952" cy="5924254"/>
          </a:xfrm>
        </p:spPr>
        <p:txBody>
          <a:bodyPr/>
          <a:lstStyle/>
          <a:p>
            <a:pPr marL="228600" indent="-228600">
              <a:buFont typeface="+mj-lt"/>
              <a:buAutoNum type="arabicPeriod"/>
            </a:pPr>
            <a:r>
              <a:rPr lang="en-US" dirty="0"/>
              <a:t>Learn</a:t>
            </a:r>
            <a:r>
              <a:rPr lang="en-US" baseline="0" dirty="0"/>
              <a:t> SQL - </a:t>
            </a:r>
            <a:r>
              <a:rPr lang="en-US" dirty="0"/>
              <a:t>http://www.w3schools.com/SQl/default.asp</a:t>
            </a:r>
          </a:p>
          <a:p>
            <a:pPr marL="228600" indent="-228600">
              <a:buFont typeface="+mj-lt"/>
              <a:buAutoNum type="arabicPeriod"/>
            </a:pPr>
            <a:r>
              <a:rPr lang="en-US" dirty="0"/>
              <a:t>Try R, with a great interface - http://tryr.codeschool.com/levels/1/challenges/22</a:t>
            </a:r>
          </a:p>
          <a:p>
            <a:pPr marL="228600" indent="-228600">
              <a:buFont typeface="+mj-lt"/>
              <a:buAutoNum type="arabicPeriod"/>
            </a:pPr>
            <a:r>
              <a:rPr lang="en-US" dirty="0"/>
              <a:t>R and Statistics Intro - https://www.youtube.com/watch?v=xb5P5xdcr2U&amp;feature=youtu.be&amp;a</a:t>
            </a:r>
          </a:p>
          <a:p>
            <a:pPr marL="228600" indent="-228600">
              <a:buFont typeface="+mj-lt"/>
              <a:buAutoNum type="arabicPeriod"/>
            </a:pPr>
            <a:r>
              <a:rPr lang="en-US" dirty="0"/>
              <a:t>R Online - http://www.tutorialspoint.com/r_terminal_online.php</a:t>
            </a:r>
          </a:p>
          <a:p>
            <a:pPr marL="228600" indent="-228600">
              <a:buFont typeface="+mj-lt"/>
              <a:buAutoNum type="arabicPeriod"/>
            </a:pPr>
            <a:r>
              <a:rPr lang="en-US" dirty="0"/>
              <a:t>Using R to explore data - http://www.analyticsvidhya.com/blog/2015/10/cheatsheet-11-steps-data-exploration-with-codes/</a:t>
            </a:r>
          </a:p>
          <a:p>
            <a:pPr marL="228600" indent="-228600">
              <a:buFont typeface="+mj-lt"/>
              <a:buAutoNum type="arabicPeriod"/>
            </a:pPr>
            <a:r>
              <a:rPr lang="en-US" dirty="0"/>
              <a:t>Quick R Intro - http://www.datasciencecentral.com/m/blogpost?id=6448529%3ABlogPost%3A112754</a:t>
            </a:r>
          </a:p>
          <a:p>
            <a:pPr marL="228600" indent="-228600">
              <a:buFont typeface="+mj-lt"/>
              <a:buAutoNum type="arabicPeriod"/>
            </a:pPr>
            <a:r>
              <a:rPr lang="en-US" dirty="0"/>
              <a:t>Creating a recommender engine in R – http://www.analyticbridge.com/profiles/blogs/build-basic-recommendation-engine-using-r</a:t>
            </a:r>
          </a:p>
          <a:p>
            <a:pPr marL="228600" indent="-228600">
              <a:buFont typeface="+mj-lt"/>
              <a:buAutoNum type="arabicPeriod"/>
            </a:pPr>
            <a:r>
              <a:rPr lang="en-US" dirty="0"/>
              <a:t>Visualizations cheat-sheet in R - http://www.datasciencecentral.com/forum/topics/cheat-sheet-data-visualization-with-r?groupUrl=tutorials</a:t>
            </a:r>
          </a:p>
          <a:p>
            <a:pPr marL="228600" indent="-228600">
              <a:buFont typeface="+mj-lt"/>
              <a:buAutoNum type="arabicPeriod"/>
            </a:pP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62581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652963" cy="2616200"/>
          </a:xfrm>
        </p:spPr>
      </p:sp>
      <p:sp>
        <p:nvSpPr>
          <p:cNvPr id="3" name="Notes Placeholder 2"/>
          <p:cNvSpPr>
            <a:spLocks noGrp="1"/>
          </p:cNvSpPr>
          <p:nvPr>
            <p:ph type="body" idx="1"/>
          </p:nvPr>
        </p:nvSpPr>
        <p:spPr>
          <a:xfrm>
            <a:off x="477982" y="3531723"/>
            <a:ext cx="6096000" cy="4136768"/>
          </a:xfrm>
        </p:spPr>
        <p:txBody>
          <a:bodyPr/>
          <a:lstStyle/>
          <a:p>
            <a:pPr marL="228600" indent="-228600">
              <a:buFont typeface="+mj-lt"/>
              <a:buAutoNum type="arabicPeriod"/>
            </a:pPr>
            <a:r>
              <a:rPr lang="en-US" dirty="0"/>
              <a:t>Video Introduction to R - https://mran.revolutionanalytics.com/documents/what-is-r/</a:t>
            </a:r>
          </a:p>
          <a:p>
            <a:pPr marL="228600" indent="-228600">
              <a:buFont typeface="+mj-lt"/>
              <a:buAutoNum type="arabicPeriod"/>
            </a:pPr>
            <a:r>
              <a:rPr lang="en-US" dirty="0"/>
              <a:t>Working with R Data Types - https://msdn.microsoft.com/en-us/library/mt590948.aspx</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71134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5268912" cy="2963863"/>
          </a:xfrm>
        </p:spPr>
      </p:sp>
      <p:sp>
        <p:nvSpPr>
          <p:cNvPr id="3" name="Notes Placeholder 2"/>
          <p:cNvSpPr>
            <a:spLocks noGrp="1"/>
          </p:cNvSpPr>
          <p:nvPr>
            <p:ph type="body" idx="1"/>
          </p:nvPr>
        </p:nvSpPr>
        <p:spPr>
          <a:xfrm>
            <a:off x="286860" y="3753395"/>
            <a:ext cx="6096000" cy="4136768"/>
          </a:xfrm>
        </p:spPr>
        <p:txBody>
          <a:bodyPr/>
          <a:lstStyle/>
          <a:p>
            <a:pPr marL="228600" indent="-228600">
              <a:buFont typeface="+mj-lt"/>
              <a:buAutoNum type="arabicPeriod"/>
            </a:pPr>
            <a:r>
              <a:rPr lang="en-US" dirty="0"/>
              <a:t>R Data Structures from Advanced R by Hadley Wickham - http://adv-r.had.co.nz/Data-structures.html</a:t>
            </a:r>
          </a:p>
          <a:p>
            <a:pPr marL="228600" indent="-228600">
              <a:buFont typeface="+mj-lt"/>
              <a:buAutoNum type="arabicPeriod"/>
            </a:pPr>
            <a:r>
              <a:rPr lang="en-US" dirty="0"/>
              <a:t>Factors - https://www.tutorialspoint.com/r/r_factors.htm</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39653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45060" cy="5541227"/>
          </a:xfrm>
        </p:spPr>
        <p:txBody>
          <a:bodyPr/>
          <a:lstStyle/>
          <a:p>
            <a:pPr marL="228600" lvl="0" indent="-228600">
              <a:buFont typeface="+mj-lt"/>
              <a:buAutoNum type="arabicPeriod"/>
              <a:defRPr/>
            </a:pPr>
            <a:r>
              <a:rPr lang="en-US" sz="1600" kern="1200" baseline="0" dirty="0">
                <a:solidFill>
                  <a:schemeClr val="tx1"/>
                </a:solidFill>
              </a:rPr>
              <a:t>If you are not using a</a:t>
            </a:r>
            <a:r>
              <a:rPr lang="en-US" sz="1600" kern="1200" dirty="0">
                <a:solidFill>
                  <a:schemeClr val="tx1"/>
                </a:solidFill>
              </a:rPr>
              <a:t> local installation of SQL Server and R, Use an Azure Account. (</a:t>
            </a:r>
            <a:r>
              <a:rPr lang="en-US" sz="1600" kern="1200" baseline="0" dirty="0">
                <a:solidFill>
                  <a:schemeClr val="tx1"/>
                </a:solidFill>
              </a:rPr>
              <a:t>go here for a free account </a:t>
            </a:r>
            <a:r>
              <a:rPr lang="en-US" sz="1600" dirty="0"/>
              <a:t>- https://azure.microsoft.com/en-us/free/ </a:t>
            </a:r>
            <a:r>
              <a:rPr lang="en-US" sz="1600" kern="1200" baseline="0" dirty="0">
                <a:solidFill>
                  <a:schemeClr val="tx1"/>
                </a:solidFill>
              </a:rPr>
              <a:t>You will need a credit card, but you will not be charged) </a:t>
            </a:r>
          </a:p>
          <a:p>
            <a:pPr marL="560162" lvl="1" indent="-342900">
              <a:buFont typeface="+mj-lt"/>
              <a:buAutoNum type="alphaLcParenR"/>
              <a:defRPr/>
            </a:pPr>
            <a:r>
              <a:rPr lang="en-US" sz="1600" kern="1200" baseline="0" dirty="0">
                <a:solidFill>
                  <a:schemeClr val="tx1"/>
                </a:solidFill>
              </a:rPr>
              <a:t>Log in to the Azure </a:t>
            </a:r>
            <a:r>
              <a:rPr lang="en-US" sz="1600" dirty="0"/>
              <a:t>Portal -https://ms.portal.azure.com</a:t>
            </a:r>
            <a:endParaRPr lang="en-US" sz="1600" kern="1200" baseline="0" dirty="0">
              <a:solidFill>
                <a:schemeClr val="tx1"/>
              </a:solidFill>
            </a:endParaRPr>
          </a:p>
          <a:p>
            <a:pPr marL="560162" lvl="1" indent="-342900">
              <a:buFont typeface="+mj-lt"/>
              <a:buAutoNum type="alphaLcParenR"/>
              <a:defRPr/>
            </a:pPr>
            <a:r>
              <a:rPr lang="en-US" sz="1600" kern="1200" baseline="0" dirty="0">
                <a:solidFill>
                  <a:schemeClr val="tx1"/>
                </a:solidFill>
              </a:rPr>
              <a:t>Click the + sign , and type </a:t>
            </a:r>
            <a:r>
              <a:rPr lang="en-US" sz="1600" b="1" kern="1200" baseline="0" dirty="0">
                <a:solidFill>
                  <a:schemeClr val="tx1"/>
                </a:solidFill>
              </a:rPr>
              <a:t>Data Science Virtual Machine </a:t>
            </a:r>
            <a:r>
              <a:rPr lang="en-US" sz="1600" kern="1200" baseline="0" dirty="0">
                <a:solidFill>
                  <a:schemeClr val="tx1"/>
                </a:solidFill>
              </a:rPr>
              <a:t>to create a new Windows Data Science Virtual Machine (use at least 2 Processors, around 6GB of RAM, and use HDD not SSD – larger systems will perform faster but will cost more per hour</a:t>
            </a:r>
            <a:r>
              <a:rPr lang="en-US" sz="1600" dirty="0"/>
              <a:t>) -https://azure.microsoft.com/</a:t>
            </a:r>
            <a:r>
              <a:rPr lang="en-US" sz="1600" dirty="0" err="1"/>
              <a:t>en</a:t>
            </a:r>
            <a:r>
              <a:rPr lang="en-US" sz="1600" dirty="0"/>
              <a:t>-us/documentation/articles/machine-learning-data-science-</a:t>
            </a:r>
            <a:r>
              <a:rPr lang="en-US" sz="1600" dirty="0" err="1"/>
              <a:t>vm</a:t>
            </a:r>
            <a:r>
              <a:rPr lang="en-US" sz="1600" dirty="0"/>
              <a:t>-do-ten-things/</a:t>
            </a:r>
            <a:endParaRPr lang="en-US" sz="1600" kern="1200" baseline="0" dirty="0">
              <a:solidFill>
                <a:schemeClr val="tx1"/>
              </a:solidFill>
            </a:endParaRPr>
          </a:p>
          <a:p>
            <a:pPr marL="228600" lvl="0" indent="-228600">
              <a:buFont typeface="+mj-lt"/>
              <a:buAutoNum type="arabicPeriod"/>
              <a:defRPr/>
            </a:pPr>
            <a:r>
              <a:rPr lang="en-US" sz="1600" dirty="0"/>
              <a:t>Pick from one of the following options:</a:t>
            </a:r>
          </a:p>
          <a:p>
            <a:pPr marL="560162" lvl="1" indent="-342900">
              <a:buFont typeface="+mj-lt"/>
              <a:buAutoNum type="alphaLcParenR"/>
              <a:defRPr/>
            </a:pPr>
            <a:r>
              <a:rPr lang="en-US" sz="1600" dirty="0"/>
              <a:t>If you are new to</a:t>
            </a:r>
            <a:r>
              <a:rPr lang="en-US" sz="1600" baseline="0" dirty="0"/>
              <a:t> R:</a:t>
            </a:r>
          </a:p>
          <a:p>
            <a:pPr marL="734714" lvl="2" indent="-400050">
              <a:buFont typeface="+mj-lt"/>
              <a:buAutoNum type="romanLcPeriod"/>
              <a:defRPr/>
            </a:pPr>
            <a:r>
              <a:rPr lang="en-US" sz="1600" baseline="0" dirty="0"/>
              <a:t>Option 1: Open R, and then type </a:t>
            </a:r>
            <a:r>
              <a:rPr lang="en-US" sz="1600" b="1" baseline="0" dirty="0" err="1"/>
              <a:t>install.packages</a:t>
            </a:r>
            <a:r>
              <a:rPr lang="en-US" sz="1600" b="1" baseline="0" dirty="0"/>
              <a:t>("swirl")</a:t>
            </a:r>
            <a:r>
              <a:rPr lang="en-US" sz="1600" baseline="0" dirty="0"/>
              <a:t>. Then type </a:t>
            </a:r>
            <a:r>
              <a:rPr lang="en-US" sz="1600" b="1" baseline="0" dirty="0"/>
              <a:t>swirl()</a:t>
            </a:r>
          </a:p>
          <a:p>
            <a:pPr marL="734714" lvl="2" indent="-400050">
              <a:buFont typeface="+mj-lt"/>
              <a:buAutoNum type="romanLcPeriod"/>
              <a:defRPr/>
            </a:pPr>
            <a:r>
              <a:rPr lang="en-US" sz="1600" baseline="0" dirty="0"/>
              <a:t>Option 2: </a:t>
            </a:r>
            <a:r>
              <a:rPr lang="en-US" sz="1600" dirty="0"/>
              <a:t>If you are new to R, open this site and complete the lessons the instructor assigns -http://tryr.codeschool.com/</a:t>
            </a:r>
          </a:p>
          <a:p>
            <a:pPr marL="560162" lvl="1" indent="-342900">
              <a:buFont typeface="+mj-lt"/>
              <a:buAutoNum type="alphaLcParenR"/>
              <a:defRPr/>
            </a:pPr>
            <a:r>
              <a:rPr lang="en-US" sz="1600" dirty="0"/>
              <a:t>If</a:t>
            </a:r>
            <a:r>
              <a:rPr lang="en-US" sz="1600" baseline="0" dirty="0"/>
              <a:t> you are new to </a:t>
            </a:r>
            <a:r>
              <a:rPr lang="en-US" sz="1600" dirty="0"/>
              <a:t>SQL, open this site and complete the lessons the instructor assigns -http://www.w3schools.com/SQl/default.asp</a:t>
            </a:r>
          </a:p>
          <a:p>
            <a:pPr marL="560162" lvl="1" indent="-342900">
              <a:buFont typeface="+mj-lt"/>
              <a:buAutoNum type="alphaLcParenR"/>
              <a:defRPr/>
            </a:pPr>
            <a:r>
              <a:rPr lang="en-US" sz="1600" dirty="0"/>
              <a:t>If you already know R and SQL,</a:t>
            </a:r>
            <a:r>
              <a:rPr lang="en-US" sz="1600" baseline="0" dirty="0"/>
              <a:t> using headsets, </a:t>
            </a:r>
            <a:r>
              <a:rPr lang="en-US" sz="1600" dirty="0"/>
              <a:t>start this series - https://www.datacamp.com/community/open-courses/big-data-revolution-r-enterprise-tutorial</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12040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Primary</a:t>
            </a:r>
            <a:r>
              <a:rPr lang="en-US" baseline="0" dirty="0"/>
              <a:t> Microsoft R </a:t>
            </a:r>
            <a:r>
              <a:rPr lang="en-US" dirty="0"/>
              <a:t>Site - https://msdn.microsoft.com/en-us/microsoft-r/index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95163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Microsoft Machine Learning Services - https://docs.microsoft.com/en-us/sql/advanced-analytics/r/r-services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4613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59"/>
            <a:ext cx="6096000" cy="4136768"/>
          </a:xfrm>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Quick Video on R Client - https://channel9.msdn.com/blogs/MicrosoftR/Microsoft-Introduces-new-free-Microsoft-R-Client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274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573286"/>
            <a:ext cx="6096000" cy="4136768"/>
          </a:xfrm>
        </p:spPr>
        <p:txBody>
          <a:bodyPr/>
          <a:lstStyle/>
          <a:p>
            <a:pPr marL="228600" indent="-228600">
              <a:buFont typeface="+mj-lt"/>
              <a:buAutoNum type="arabicPeriod"/>
            </a:pPr>
            <a:r>
              <a:rPr lang="en-US" dirty="0"/>
              <a:t>Book and Series - http://dacrook.com/introduction-to-microsoft-r-open/</a:t>
            </a:r>
          </a:p>
          <a:p>
            <a:pPr marL="228600" indent="-228600">
              <a:buFont typeface="+mj-lt"/>
              <a:buAutoNum type="arabicPeriod"/>
            </a:pPr>
            <a:r>
              <a:rPr lang="en-US" dirty="0"/>
              <a:t>Microsoft R Client - https://msdn.microsoft.com/en-us/microsoft-r/index#mrc</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808981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r>
              <a:rPr lang="en-US" sz="2000" dirty="0"/>
              <a:t>Note to instructor: the lab that follows</a:t>
            </a:r>
            <a:r>
              <a:rPr lang="en-US" sz="2000" baseline="0" dirty="0"/>
              <a:t> is for students that will be running this course locally. Since Visual Studio takes a very long time to run, you should start that lab (if the students are running locally) immediately. </a:t>
            </a:r>
          </a:p>
          <a:p>
            <a:endParaRPr lang="en-US" sz="2000" baseline="0" dirty="0"/>
          </a:p>
          <a:p>
            <a:r>
              <a:rPr lang="en-US" sz="2000" baseline="0" dirty="0"/>
              <a:t>If the students are going to use the Windows Data Science Virtual Machine then this lab is not needed.</a:t>
            </a:r>
            <a:endParaRPr lang="en-US" sz="20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Supported Platforms for Microsoft R </a:t>
            </a:r>
            <a:r>
              <a:rPr lang="en-US" dirty="0"/>
              <a:t>Server - https://msdn.microsoft.com/en-us/microsoft-r/rserver-install-supported-platforms </a:t>
            </a:r>
            <a:endParaRPr lang="en-US" sz="1800" baseline="0" dirty="0"/>
          </a:p>
          <a:p>
            <a:pPr marL="228600" lvl="0" indent="-228600">
              <a:buFont typeface="+mj-lt"/>
              <a:buAutoNum type="arabicPeriod"/>
              <a:defRPr/>
            </a:pPr>
            <a:r>
              <a:rPr lang="en-US" sz="1800" dirty="0"/>
              <a:t>Book</a:t>
            </a:r>
            <a:r>
              <a:rPr lang="en-US" sz="1800" baseline="0" dirty="0"/>
              <a:t> </a:t>
            </a:r>
            <a:r>
              <a:rPr lang="en-US" dirty="0"/>
              <a:t>and Series – http://dacrook.com/introduction-to-microsoft-r-open/</a:t>
            </a:r>
          </a:p>
          <a:p>
            <a:pPr marL="228600" lvl="0" indent="-228600">
              <a:buFont typeface="+mj-lt"/>
              <a:buAutoNum type="arabicPeriod"/>
              <a:defRPr/>
            </a:pPr>
            <a:r>
              <a:rPr lang="en-US" sz="1800" dirty="0"/>
              <a:t>Microsoft R </a:t>
            </a:r>
            <a:r>
              <a:rPr lang="en-US" dirty="0"/>
              <a:t>Client - https://msdn.microsoft.com/en-us/microsoft-r/index#mrc</a:t>
            </a:r>
            <a:endParaRPr lang="en-US" sz="1800" baseline="0" dirty="0"/>
          </a:p>
          <a:p>
            <a:pPr marL="228600" indent="-228600">
              <a:buFont typeface="+mj-lt"/>
              <a:buAutoNum type="arabicPeriod"/>
            </a:pPr>
            <a:r>
              <a:rPr lang="en-US" sz="1800" baseline="0" dirty="0"/>
              <a:t>Microsoft R </a:t>
            </a:r>
            <a:r>
              <a:rPr lang="en-US" dirty="0"/>
              <a:t>Server - https://msdn.microsoft.com/en-us/microsoft-r/index#mrs</a:t>
            </a:r>
            <a:endParaRPr lang="en-US" sz="1800" baseline="0" dirty="0"/>
          </a:p>
          <a:p>
            <a:pPr marL="228600" indent="-228600">
              <a:buFont typeface="+mj-lt"/>
              <a:buAutoNum type="arabicPeriod"/>
            </a:pPr>
            <a:r>
              <a:rPr lang="en-US" sz="1800" baseline="0" dirty="0"/>
              <a:t>SQL Server R </a:t>
            </a:r>
            <a:r>
              <a:rPr lang="en-US" dirty="0"/>
              <a:t>Services -https://msdn.microsoft.com/</a:t>
            </a:r>
            <a:r>
              <a:rPr lang="en-US" dirty="0" err="1"/>
              <a:t>en</a:t>
            </a:r>
            <a:r>
              <a:rPr lang="en-US" dirty="0"/>
              <a:t>-us/microsoft-r/</a:t>
            </a:r>
            <a:r>
              <a:rPr lang="en-US" dirty="0" err="1"/>
              <a:t>index#sqlr</a:t>
            </a:r>
            <a:endParaRPr lang="en-US" sz="1800" baseline="0" dirty="0"/>
          </a:p>
          <a:p>
            <a:pPr marL="228600" indent="-228600">
              <a:buFont typeface="+mj-lt"/>
              <a:buAutoNum type="arabicPeriod"/>
            </a:pPr>
            <a:r>
              <a:rPr lang="en-US" sz="1800" baseline="0" dirty="0"/>
              <a:t>HDInsight </a:t>
            </a:r>
            <a:r>
              <a:rPr lang="en-US" sz="1800" baseline="0" dirty="0" err="1"/>
              <a:t>SparkR</a:t>
            </a:r>
            <a:r>
              <a:rPr lang="en-US" dirty="0"/>
              <a:t> -https://azure.microsoft.com/</a:t>
            </a:r>
            <a:r>
              <a:rPr lang="en-US" dirty="0" err="1"/>
              <a:t>en-gb</a:t>
            </a:r>
            <a:r>
              <a:rPr lang="en-US" dirty="0"/>
              <a:t>/services/</a:t>
            </a:r>
            <a:r>
              <a:rPr lang="en-US" dirty="0" err="1"/>
              <a:t>hdinsight</a:t>
            </a:r>
            <a:r>
              <a:rPr lang="en-US" dirty="0"/>
              <a:t>/apache-spark/</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15261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1863" eaLnBrk="0" fontAlgn="base" hangingPunct="0">
              <a:lnSpc>
                <a:spcPct val="100000"/>
              </a:lnSpc>
              <a:spcBef>
                <a:spcPct val="30000"/>
              </a:spcBef>
              <a:spcAft>
                <a:spcPct val="0"/>
              </a:spcAft>
              <a:defRPr/>
            </a:pPr>
            <a:r>
              <a:rPr lang="en-US" sz="1800" baseline="0" dirty="0"/>
              <a:t>Microsoft ML </a:t>
            </a:r>
            <a:r>
              <a:rPr lang="en-US" dirty="0"/>
              <a:t>Server - https://msdn.microsoft.com/en-us/microsoft-r/index#mrs </a:t>
            </a:r>
            <a:endParaRPr lang="en-US" sz="1800" baseline="0" dirty="0"/>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5348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Technology Overview -https://channel9.msdn.com/Series/Microsoft-R-Server/Technology-Overview-for-Microsoft-R-Server-2016</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7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Getting Started - https://msdn.microsoft.com/en-us/microsoft-r/?f=255&amp;MSPPError=-2147217396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3433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Function Breakdown - https://msdn.microsoft.com/en-us/microsoft-r/scaler/scaler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8061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SQL Server Implementation of </a:t>
            </a:r>
            <a:r>
              <a:rPr lang="en-US" dirty="0" err="1"/>
              <a:t>ScaleR</a:t>
            </a:r>
            <a:r>
              <a:rPr lang="en-US" dirty="0"/>
              <a:t> Functions - https://msdn.microsoft.com/en-us/library/mt652103.aspx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5482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defRPr/>
            </a:pPr>
            <a:r>
              <a:rPr lang="en-US" sz="1800" baseline="0" dirty="0"/>
              <a:t>Microsoft </a:t>
            </a:r>
            <a:r>
              <a:rPr lang="en-US" sz="1800" baseline="0" dirty="0" err="1"/>
              <a:t>DeployR</a:t>
            </a:r>
            <a:r>
              <a:rPr lang="en-US" sz="1800" baseline="0" dirty="0"/>
              <a:t> </a:t>
            </a:r>
            <a:r>
              <a:rPr lang="en-US" dirty="0"/>
              <a:t>Documentation - https://msdn.microsoft.com/en-us/microsoft-r/deployr-about</a:t>
            </a:r>
            <a:endParaRPr lang="en-US" sz="1800" baseline="0" dirty="0"/>
          </a:p>
          <a:p>
            <a:pPr marL="228600" lvl="0" indent="-228600">
              <a:buFont typeface="+mj-lt"/>
              <a:buAutoNum type="arabicPeriod"/>
              <a:defRPr/>
            </a:pPr>
            <a:r>
              <a:rPr lang="en-US" dirty="0"/>
              <a:t>Previous Documentation - https://deployr.revolutionanalytics.com/documents/getting-started/about/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049110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a:t>
            </a:r>
            <a:r>
              <a:rPr lang="en-US" dirty="0"/>
              <a:t>reference - https://msdn.microsoft.com/en-us/library/dn905952.aspx</a:t>
            </a:r>
            <a:endParaRPr lang="en-US" sz="1800" dirty="0"/>
          </a:p>
          <a:p>
            <a:pPr marL="228600" indent="-228600">
              <a:buFont typeface="+mj-lt"/>
              <a:buAutoNum type="arabicPeriod"/>
            </a:pPr>
            <a:r>
              <a:rPr lang="en-US" sz="1800" dirty="0"/>
              <a:t>Using R in Azure Machine Learning</a:t>
            </a:r>
            <a:r>
              <a:rPr lang="en-US" dirty="0"/>
              <a:t> - https://azure.microsoft.com/en-us/documentation/articles/machine-learning-r-quickstart/</a:t>
            </a:r>
            <a:endParaRPr lang="en-US" sz="1800" dirty="0"/>
          </a:p>
          <a:p>
            <a:pPr marL="228600" indent="-228600">
              <a:buFont typeface="+mj-lt"/>
              <a:buAutoNum type="arabicPeriod"/>
            </a:pPr>
            <a:r>
              <a:rPr lang="en-US" sz="1800" dirty="0"/>
              <a:t>Overview </a:t>
            </a:r>
            <a:r>
              <a:rPr lang="en-US" dirty="0"/>
              <a:t>Video - https://channel9.msdn.com/Blogs/Windows-Azure/R-in-Azure-ML-Studio</a:t>
            </a:r>
            <a:endParaRPr lang="en-US" sz="1800" dirty="0"/>
          </a:p>
          <a:p>
            <a:pPr marL="228600" indent="-228600">
              <a:buFont typeface="+mj-lt"/>
              <a:buAutoNum type="arabicPeriod"/>
            </a:pPr>
            <a:r>
              <a:rPr lang="en-US" sz="1800" dirty="0"/>
              <a:t>R Packages</a:t>
            </a:r>
            <a:r>
              <a:rPr lang="en-US" sz="1800" baseline="0" dirty="0"/>
              <a:t> </a:t>
            </a:r>
            <a:r>
              <a:rPr lang="en-US" dirty="0"/>
              <a:t>supported - https://msdn.microsoft.com/en-us/library/mt741980.aspx</a:t>
            </a:r>
            <a:endParaRPr lang="en-US" sz="1800"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499882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indent="-342900">
              <a:buFont typeface="+mj-lt"/>
              <a:buAutoNum type="arabicPeriod"/>
              <a:defRPr/>
            </a:pPr>
            <a:r>
              <a:rPr lang="en-US" dirty="0"/>
              <a:t>Full training example for the local HDP Instance - http://hortonworks.com/hadoop-tutorial/hello-world-an-introduction-to-hadoop-hcatalog-hive-and-pig/</a:t>
            </a:r>
            <a:r>
              <a:rPr lang="en-US" sz="1800" kern="1200" dirty="0">
                <a:solidFill>
                  <a:schemeClr val="tx1"/>
                </a:solidFill>
                <a:effectLst/>
                <a:latin typeface="+mj-lt"/>
                <a:ea typeface="+mn-ea"/>
                <a:cs typeface="+mn-cs"/>
              </a:rPr>
              <a:t> </a:t>
            </a:r>
          </a:p>
          <a:p>
            <a:pPr marL="342900" indent="-342900">
              <a:buFont typeface="+mj-lt"/>
              <a:buAutoNum type="arabicPeriod"/>
              <a:defRPr/>
            </a:pPr>
            <a:r>
              <a:rPr lang="en-US" dirty="0"/>
              <a:t>More detail on the Hadoop Components -http://www.datasciencecentral.com/profiles/blogs/hadoop-herd-when-to-use-what</a:t>
            </a:r>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00108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-https://msdn.microsoft.com/</a:t>
            </a:r>
            <a:r>
              <a:rPr lang="en-US" dirty="0" err="1"/>
              <a:t>en</a:t>
            </a:r>
            <a:r>
              <a:rPr lang="en-US" dirty="0"/>
              <a:t>-us/library/mt604845.aspx</a:t>
            </a:r>
            <a:endParaRPr lang="en-US" sz="1800" baseline="0" dirty="0"/>
          </a:p>
          <a:p>
            <a:pPr marL="228600" indent="-228600">
              <a:buFont typeface="+mj-lt"/>
              <a:buAutoNum type="arabicPeriod"/>
            </a:pPr>
            <a:r>
              <a:rPr lang="en-US" sz="1800" baseline="0" dirty="0"/>
              <a:t>Great set of </a:t>
            </a:r>
            <a:r>
              <a:rPr lang="en-US" dirty="0"/>
              <a:t>resources - https://www.r-bloggers.com/r-and-sql-server-articles/amp/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49931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sz="1600" i="1" kern="1200" baseline="0" dirty="0">
                <a:solidFill>
                  <a:schemeClr val="tx1"/>
                </a:solidFill>
              </a:rPr>
              <a:t>Optional, if using your local machine:</a:t>
            </a:r>
          </a:p>
          <a:p>
            <a:pPr marL="560162" lvl="1" indent="-342900">
              <a:buFont typeface="+mj-lt"/>
              <a:buAutoNum type="alphaLcParenR"/>
              <a:defRPr/>
            </a:pPr>
            <a:r>
              <a:rPr lang="en-US" sz="1600" kern="1200" dirty="0">
                <a:solidFill>
                  <a:schemeClr val="tx1"/>
                </a:solidFill>
              </a:rPr>
              <a:t>All binaries are available here -  https://learnanalyticsassets.blob.core.windows.net/mrs/rclass.zip </a:t>
            </a:r>
          </a:p>
          <a:p>
            <a:pPr marL="560162" lvl="1" indent="-342900">
              <a:buFont typeface="+mj-lt"/>
              <a:buAutoNum type="alphaLcParenR"/>
              <a:defRPr/>
            </a:pPr>
            <a:r>
              <a:rPr lang="en-US" sz="1600" kern="1200" dirty="0">
                <a:solidFill>
                  <a:schemeClr val="tx1"/>
                </a:solidFill>
              </a:rPr>
              <a:t>Install SQL Server</a:t>
            </a:r>
            <a:r>
              <a:rPr lang="en-US" sz="1600" kern="1200" baseline="0" dirty="0">
                <a:solidFill>
                  <a:schemeClr val="tx1"/>
                </a:solidFill>
              </a:rPr>
              <a:t> 2016 and ensure you select R Services</a:t>
            </a:r>
            <a:endParaRPr lang="en-US" sz="1600" u="sng" dirty="0"/>
          </a:p>
          <a:p>
            <a:pPr marL="560162" lvl="1" indent="-342900">
              <a:buFont typeface="+mj-lt"/>
              <a:buAutoNum type="alphaLcParenR"/>
              <a:defRPr/>
            </a:pPr>
            <a:r>
              <a:rPr lang="en-US" sz="1600" dirty="0"/>
              <a:t>Install Visual Studio Community Edition 2015 (This will</a:t>
            </a:r>
            <a:r>
              <a:rPr lang="en-US" sz="1600" baseline="0" dirty="0"/>
              <a:t> take quite some time), ensure you select </a:t>
            </a:r>
            <a:r>
              <a:rPr lang="en-US" sz="1600" dirty="0"/>
              <a:t>SQL Server Data Tools</a:t>
            </a:r>
          </a:p>
          <a:p>
            <a:pPr marL="560162" lvl="1" indent="-342900">
              <a:buFont typeface="+mj-lt"/>
              <a:buAutoNum type="alphaLcParenR"/>
              <a:defRPr/>
            </a:pPr>
            <a:r>
              <a:rPr lang="en-US" sz="1600" dirty="0"/>
              <a:t>Install R Tools for Visual Studio</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337758"/>
            <a:ext cx="6047509" cy="5155077"/>
          </a:xfrm>
        </p:spPr>
        <p:txBody>
          <a:bodyPr/>
          <a:lstStyle/>
          <a:p>
            <a:pPr marL="228600" lvl="0" indent="-228600">
              <a:buFont typeface="+mj-lt"/>
              <a:buAutoNum type="arabicPeriod"/>
              <a:defRPr/>
            </a:pPr>
            <a:r>
              <a:rPr lang="en-US" sz="1800" kern="1200" dirty="0">
                <a:solidFill>
                  <a:schemeClr val="tx1"/>
                </a:solidFill>
                <a:latin typeface="Segoe UI Light" pitchFamily="34" charset="0"/>
                <a:ea typeface="+mn-ea"/>
                <a:cs typeface="+mn-cs"/>
              </a:rPr>
              <a:t>Read the installation page for ML Server – </a:t>
            </a:r>
            <a:r>
              <a:rPr lang="en-US" dirty="0"/>
              <a:t>https://msdn.microsoft.com/en-us/microsoft-r/rserver-install-supported-platforms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sz="1800" i="1" dirty="0"/>
              <a:t>As assigned: </a:t>
            </a:r>
            <a:r>
              <a:rPr lang="en-US" sz="1800" dirty="0"/>
              <a:t>Install Microsoft R Client </a:t>
            </a:r>
            <a:r>
              <a:rPr lang="en-US" dirty="0"/>
              <a:t>- https://msdn.microsoft.com/en-us/microsoft-r/install-r-client-windows </a:t>
            </a:r>
            <a:endParaRPr lang="en-US" sz="1800" kern="1200" baseline="0" dirty="0">
              <a:solidFill>
                <a:schemeClr val="tx1"/>
              </a:solidFill>
            </a:endParaRPr>
          </a:p>
          <a:p>
            <a:pPr marL="228600" lvl="0" indent="-228600">
              <a:buFont typeface="+mj-lt"/>
              <a:buAutoNum type="arabicPeriod"/>
              <a:defRPr/>
            </a:pPr>
            <a:r>
              <a:rPr lang="en-US" sz="1800" i="1" dirty="0"/>
              <a:t>As assigned: </a:t>
            </a:r>
            <a:r>
              <a:rPr lang="en-US" sz="1800" dirty="0"/>
              <a:t>Install MRS on Windows </a:t>
            </a:r>
            <a:r>
              <a:rPr lang="en-US" dirty="0"/>
              <a:t>-https://msdn.microsoft.com/</a:t>
            </a:r>
            <a:r>
              <a:rPr lang="en-US" dirty="0" err="1"/>
              <a:t>en</a:t>
            </a:r>
            <a:r>
              <a:rPr lang="en-US" dirty="0"/>
              <a:t>-us/microsoft-r/</a:t>
            </a:r>
            <a:r>
              <a:rPr lang="en-US" dirty="0" err="1"/>
              <a:t>rserver-install-windows?f</a:t>
            </a:r>
            <a:r>
              <a:rPr lang="en-US" dirty="0"/>
              <a:t>=255&amp;MSPPError=-2147217396</a:t>
            </a:r>
            <a:endParaRPr lang="en-US" sz="1800" i="1" dirty="0"/>
          </a:p>
          <a:p>
            <a:pPr marL="228600" lvl="0" indent="-228600">
              <a:buFont typeface="+mj-lt"/>
              <a:buAutoNum type="arabicPeriod"/>
              <a:defRPr/>
            </a:pPr>
            <a:r>
              <a:rPr lang="en-US" sz="1800" i="1" dirty="0"/>
              <a:t>As assigned: </a:t>
            </a:r>
            <a:r>
              <a:rPr lang="en-US" sz="1800" dirty="0"/>
              <a:t>Install ML Server on Linux – note: MSDN account </a:t>
            </a:r>
            <a:r>
              <a:rPr lang="en-US" dirty="0"/>
              <a:t>required -https://msdn.microsoft.com/</a:t>
            </a:r>
            <a:r>
              <a:rPr lang="en-US" dirty="0" err="1"/>
              <a:t>en</a:t>
            </a:r>
            <a:r>
              <a:rPr lang="en-US" dirty="0"/>
              <a:t>-us/microsoft-r/</a:t>
            </a:r>
            <a:r>
              <a:rPr lang="en-US" dirty="0" err="1"/>
              <a:t>rserver-install-linux-server?f</a:t>
            </a:r>
            <a:r>
              <a:rPr lang="en-US" dirty="0"/>
              <a:t>=255&amp;MSPPError=-2147217396 </a:t>
            </a:r>
            <a:endParaRPr lang="en-US" sz="1800" dirty="0"/>
          </a:p>
          <a:p>
            <a:pPr marL="228600" lvl="0" indent="-228600">
              <a:buFont typeface="+mj-lt"/>
              <a:buAutoNum type="arabicPeriod"/>
              <a:defRPr/>
            </a:pPr>
            <a:r>
              <a:rPr lang="en-US" sz="1800" i="1" dirty="0"/>
              <a:t>As assigned: </a:t>
            </a:r>
            <a:r>
              <a:rPr lang="en-US" sz="1800" kern="1200" dirty="0">
                <a:solidFill>
                  <a:schemeClr val="tx1"/>
                </a:solidFill>
                <a:latin typeface="Segoe UI Light" pitchFamily="34" charset="0"/>
                <a:ea typeface="+mn-ea"/>
                <a:cs typeface="+mn-cs"/>
              </a:rPr>
              <a:t>Install SQL Server</a:t>
            </a:r>
            <a:r>
              <a:rPr lang="en-US" sz="1800" kern="1200" baseline="0" dirty="0">
                <a:solidFill>
                  <a:schemeClr val="tx1"/>
                </a:solidFill>
                <a:latin typeface="Segoe UI Light" pitchFamily="34" charset="0"/>
                <a:ea typeface="+mn-ea"/>
                <a:cs typeface="+mn-cs"/>
              </a:rPr>
              <a:t> and ensure you select ML Services – see this </a:t>
            </a:r>
            <a:r>
              <a:rPr lang="en-US" dirty="0"/>
              <a:t>link -https://www.microsoft.com/en-us/cloud-platform/sql-server-editions-developers </a:t>
            </a:r>
            <a:endParaRPr lang="en-US" sz="1800" u="sng" dirty="0"/>
          </a:p>
          <a:p>
            <a:pPr marL="228600" lvl="0" indent="-228600">
              <a:buFont typeface="+mj-lt"/>
              <a:buAutoNum type="arabicPeriod"/>
              <a:defRPr/>
            </a:pPr>
            <a:r>
              <a:rPr lang="en-US" sz="1800" kern="1200" dirty="0">
                <a:solidFill>
                  <a:schemeClr val="tx1"/>
                </a:solidFill>
                <a:latin typeface="Segoe UI Light" pitchFamily="34" charset="0"/>
                <a:ea typeface="+mn-ea"/>
                <a:cs typeface="+mn-cs"/>
              </a:rPr>
              <a:t>Find</a:t>
            </a:r>
            <a:r>
              <a:rPr lang="en-US" sz="1800" kern="1200" baseline="0" dirty="0">
                <a:solidFill>
                  <a:schemeClr val="tx1"/>
                </a:solidFill>
                <a:latin typeface="Segoe UI Light" pitchFamily="34" charset="0"/>
                <a:ea typeface="+mn-ea"/>
                <a:cs typeface="+mn-cs"/>
              </a:rPr>
              <a:t> out if R is loaded: - Open an R Client Session (SQL, MRS, AML, </a:t>
            </a:r>
            <a:r>
              <a:rPr lang="en-US" sz="1800" kern="1200" baseline="0" dirty="0" err="1">
                <a:solidFill>
                  <a:schemeClr val="tx1"/>
                </a:solidFill>
                <a:latin typeface="Segoe UI Light" pitchFamily="34" charset="0"/>
                <a:ea typeface="+mn-ea"/>
                <a:cs typeface="+mn-cs"/>
              </a:rPr>
              <a:t>etc</a:t>
            </a:r>
            <a:r>
              <a:rPr lang="en-US" sz="1800" kern="1200" baseline="0" dirty="0">
                <a:solidFill>
                  <a:schemeClr val="tx1"/>
                </a:solidFill>
                <a:latin typeface="Segoe UI Light" pitchFamily="34" charset="0"/>
                <a:ea typeface="+mn-ea"/>
                <a:cs typeface="+mn-cs"/>
              </a:rPr>
              <a:t>) and run </a:t>
            </a:r>
            <a:r>
              <a:rPr lang="en-US" sz="1800" b="1" kern="1200" baseline="0" dirty="0" err="1">
                <a:solidFill>
                  <a:schemeClr val="tx1"/>
                </a:solidFill>
                <a:latin typeface="Segoe UI Light" pitchFamily="34" charset="0"/>
                <a:ea typeface="+mn-ea"/>
                <a:cs typeface="+mn-cs"/>
              </a:rPr>
              <a:t>sessionInfo</a:t>
            </a:r>
            <a:r>
              <a:rPr lang="en-US" sz="1800" b="1" kern="1200" baseline="0" dirty="0">
                <a:solidFill>
                  <a:schemeClr val="tx1"/>
                </a:solidFill>
                <a:latin typeface="Segoe UI Light" pitchFamily="34" charset="0"/>
                <a:ea typeface="+mn-ea"/>
                <a:cs typeface="+mn-cs"/>
              </a:rPr>
              <a:t>()</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44436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The Microsoft R Client -https://msdn.microsoft.com/</a:t>
            </a:r>
            <a:r>
              <a:rPr lang="en-US" dirty="0" err="1"/>
              <a:t>en</a:t>
            </a:r>
            <a:r>
              <a:rPr lang="en-US" dirty="0"/>
              <a:t>-us/microsoft-r/install-r-client-windows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35823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471988" cy="2516188"/>
          </a:xfrm>
        </p:spPr>
      </p:sp>
      <p:sp>
        <p:nvSpPr>
          <p:cNvPr id="3" name="Notes Placeholder 2"/>
          <p:cNvSpPr>
            <a:spLocks noGrp="1"/>
          </p:cNvSpPr>
          <p:nvPr>
            <p:ph type="body" idx="1"/>
          </p:nvPr>
        </p:nvSpPr>
        <p:spPr>
          <a:xfrm>
            <a:off x="381000" y="3559432"/>
            <a:ext cx="6096000" cy="4136768"/>
          </a:xfrm>
        </p:spPr>
        <p:txBody>
          <a:bodyPr/>
          <a:lstStyle/>
          <a:p>
            <a:pPr marL="228600" indent="-228600">
              <a:buFont typeface="+mj-lt"/>
              <a:buAutoNum type="arabicPeriod"/>
            </a:pPr>
            <a:r>
              <a:rPr lang="en-US" dirty="0"/>
              <a:t>Installing Microsoft R Client on Windows -https://msdn.microsoft.com/</a:t>
            </a:r>
            <a:r>
              <a:rPr lang="en-US" dirty="0" err="1"/>
              <a:t>en</a:t>
            </a:r>
            <a:r>
              <a:rPr lang="en-US" dirty="0"/>
              <a:t>-us/microsoft-r/install-r-client-windows </a:t>
            </a:r>
            <a:endParaRPr lang="en-US" baseline="0" dirty="0"/>
          </a:p>
          <a:p>
            <a:pPr marL="228600" indent="-228600">
              <a:buFont typeface="+mj-lt"/>
              <a:buAutoNum type="arabicPeriod"/>
            </a:pPr>
            <a:r>
              <a:rPr lang="en-US" dirty="0"/>
              <a:t>Files located at: </a:t>
            </a:r>
            <a:r>
              <a:rPr lang="en-US" b="1" dirty="0"/>
              <a:t>C:\Program Files\Microsoft\R Client\R_SERVER\bin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529590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4"/>
            <a:ext cx="6096000" cy="4136768"/>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R in Visual Studio or </a:t>
            </a:r>
            <a:r>
              <a:rPr lang="en-US" sz="1800" kern="1200" dirty="0" err="1">
                <a:solidFill>
                  <a:schemeClr val="tx1"/>
                </a:solidFill>
                <a:latin typeface="Segoe UI Light" pitchFamily="34" charset="0"/>
                <a:ea typeface="+mn-ea"/>
                <a:cs typeface="+mn-cs"/>
              </a:rPr>
              <a:t>Rstudio</a:t>
            </a:r>
            <a:r>
              <a:rPr lang="en-US" sz="1800" kern="1200" baseline="0" dirty="0">
                <a:solidFill>
                  <a:schemeClr val="tx1"/>
                </a:solidFill>
                <a:latin typeface="Segoe UI Light" pitchFamily="34" charset="0"/>
                <a:ea typeface="+mn-ea"/>
                <a:cs typeface="+mn-cs"/>
              </a:rPr>
              <a:t> or Command line (</a:t>
            </a:r>
            <a:r>
              <a:rPr lang="pt-BR" sz="1800" i="1" kern="1200" baseline="0" dirty="0">
                <a:solidFill>
                  <a:schemeClr val="tx1"/>
                </a:solidFill>
                <a:latin typeface="Segoe UI Light" pitchFamily="34" charset="0"/>
                <a:ea typeface="+mn-ea"/>
                <a:cs typeface="+mn-cs"/>
              </a:rPr>
              <a:t>C:\Program Files\Microsoft SQL Server\MSSQL13.MSSQLSERVER\R_SERVICES\bin&gt;R.exe</a:t>
            </a:r>
            <a:r>
              <a:rPr lang="pt-BR" sz="1800" kern="1200" baseline="0" dirty="0">
                <a:solidFill>
                  <a:schemeClr val="tx1"/>
                </a:solidFill>
                <a:latin typeface="Segoe UI Light" pitchFamily="34" charset="0"/>
                <a:ea typeface="+mn-ea"/>
                <a:cs typeface="+mn-cs"/>
              </a:rPr>
              <a:t>) </a:t>
            </a:r>
            <a:r>
              <a:rPr lang="en-US" sz="1800" kern="1200" dirty="0">
                <a:solidFill>
                  <a:schemeClr val="tx1"/>
                </a:solidFill>
                <a:latin typeface="Segoe UI Light" pitchFamily="34" charset="0"/>
                <a:ea typeface="+mn-ea"/>
                <a:cs typeface="+mn-cs"/>
              </a:rPr>
              <a:t>, and Run </a:t>
            </a:r>
            <a:r>
              <a:rPr lang="en-US" sz="1800" b="1" kern="1200" dirty="0" err="1">
                <a:solidFill>
                  <a:schemeClr val="tx1"/>
                </a:solidFill>
                <a:latin typeface="Segoe UI Light" pitchFamily="34" charset="0"/>
                <a:ea typeface="+mn-ea"/>
                <a:cs typeface="+mn-cs"/>
              </a:rPr>
              <a:t>Revo.version</a:t>
            </a:r>
            <a:r>
              <a:rPr lang="en-US" sz="1800" kern="1200" dirty="0">
                <a:solidFill>
                  <a:schemeClr val="tx1"/>
                </a:solidFill>
                <a:latin typeface="Segoe UI Light" pitchFamily="34" charset="0"/>
                <a:ea typeface="+mn-ea"/>
                <a:cs typeface="+mn-cs"/>
              </a:rPr>
              <a:t> to ascertain</a:t>
            </a:r>
            <a:r>
              <a:rPr lang="en-US" sz="1800" kern="1200" baseline="0" dirty="0">
                <a:solidFill>
                  <a:schemeClr val="tx1"/>
                </a:solidFill>
                <a:latin typeface="Segoe UI Light" pitchFamily="34" charset="0"/>
                <a:ea typeface="+mn-ea"/>
                <a:cs typeface="+mn-cs"/>
              </a:rPr>
              <a:t> MRS running</a:t>
            </a:r>
          </a:p>
          <a:p>
            <a:pPr marL="228600" lvl="0" indent="-228600">
              <a:buFont typeface="+mj-lt"/>
              <a:buAutoNum type="arabicPeriod"/>
              <a:defRPr/>
            </a:pPr>
            <a:r>
              <a:rPr lang="en-US" kern="1200" dirty="0">
                <a:solidFill>
                  <a:schemeClr val="tx1"/>
                </a:solidFill>
              </a:rPr>
              <a:t>Open Visual Studio, and read through the walkthrough of the RTVS tools for SQL Server and </a:t>
            </a:r>
            <a:r>
              <a:rPr lang="en-US" dirty="0"/>
              <a:t>R - https://microsoft.github.io/RTVS-docs/sqlserver.html</a:t>
            </a:r>
            <a:endParaRPr lang="en-US" kern="1200" dirty="0">
              <a:solidFill>
                <a:schemeClr val="tx1"/>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9052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-https://msdn.microsoft.com/</a:t>
            </a:r>
            <a:r>
              <a:rPr lang="en-US" dirty="0" err="1"/>
              <a:t>en</a:t>
            </a:r>
            <a:r>
              <a:rPr lang="en-US" dirty="0"/>
              <a:t>-us/microsoft-r/microsoft-r-getting-started</a:t>
            </a:r>
          </a:p>
          <a:p>
            <a:pPr marL="342900" lvl="0" indent="-342900">
              <a:buFont typeface="+mj-lt"/>
              <a:buAutoNum type="arabicPeriod"/>
              <a:defRPr/>
            </a:pPr>
            <a:r>
              <a:rPr lang="en-US" dirty="0"/>
              <a:t>Data Exploration and Modeling with</a:t>
            </a:r>
            <a:r>
              <a:rPr lang="en-US" baseline="0" dirty="0"/>
              <a:t> </a:t>
            </a:r>
            <a:r>
              <a:rPr lang="en-US" dirty="0"/>
              <a:t>R -https://msdn.microsoft.com/</a:t>
            </a:r>
            <a:r>
              <a:rPr lang="en-US" dirty="0" err="1"/>
              <a:t>en</a:t>
            </a:r>
            <a:r>
              <a:rPr lang="en-US" dirty="0"/>
              <a:t>-us/library/mt590947.aspx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787390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Setting up R Services - https://msdn.microsoft.com/en-us/library/mt696069.aspx </a:t>
            </a:r>
          </a:p>
          <a:p>
            <a:pPr marL="342900" indent="-342900">
              <a:buFont typeface="+mj-lt"/>
              <a:buAutoNum type="arabicPeriod"/>
            </a:pPr>
            <a:r>
              <a:rPr lang="en-US" dirty="0"/>
              <a:t>Features and Tasks - https://msdn.microsoft.com/en-us/library/mt590811.aspx </a:t>
            </a:r>
          </a:p>
          <a:p>
            <a:pPr marL="342900" indent="-342900">
              <a:buFont typeface="+mj-lt"/>
              <a:buAutoNum type="arabicPeriod"/>
            </a:pPr>
            <a:r>
              <a:rPr lang="en-US" dirty="0"/>
              <a:t>Differences in Features - https://msdn.microsoft.com/en-us/library/mt721284.aspx</a:t>
            </a:r>
          </a:p>
          <a:p>
            <a:pPr marL="342900" indent="-342900">
              <a:buFont typeface="+mj-lt"/>
              <a:buAutoNum type="arabicPeriod"/>
            </a:pPr>
            <a:r>
              <a:rPr lang="en-US" dirty="0"/>
              <a:t>Installing</a:t>
            </a:r>
            <a:r>
              <a:rPr lang="en-US" baseline="0" dirty="0"/>
              <a:t> on </a:t>
            </a:r>
            <a:r>
              <a:rPr lang="en-US" dirty="0"/>
              <a:t>VM’s - https://msdn.microsoft.com/en-us/library/mt748179.aspx </a:t>
            </a:r>
            <a:endParaRPr lang="en-US" baseline="0"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272723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err="1"/>
              <a:t>DeployR</a:t>
            </a:r>
            <a:r>
              <a:rPr lang="en-US" dirty="0"/>
              <a:t> Workflow - https://msdn.microsoft.com/en-us/microsoft-r/deployr-about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5480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Book and </a:t>
            </a:r>
            <a:r>
              <a:rPr lang="en-US" dirty="0"/>
              <a:t>Series - http://dacrook.com/introduction-to-microsoft-r-open/</a:t>
            </a:r>
            <a:endParaRPr lang="en-US" sz="1800" dirty="0"/>
          </a:p>
          <a:p>
            <a:pPr marL="228600" indent="-228600">
              <a:buFont typeface="+mj-lt"/>
              <a:buAutoNum type="arabicPeriod"/>
            </a:pPr>
            <a:r>
              <a:rPr lang="en-US" sz="1800" dirty="0"/>
              <a:t>Microsoft R </a:t>
            </a:r>
            <a:r>
              <a:rPr lang="en-US" dirty="0"/>
              <a:t>Client - https://msdn.microsoft.com/en-us/microsoft-r/index#mrc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139601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-https://msdn.microsoft.com/</a:t>
            </a:r>
            <a:r>
              <a:rPr lang="en-US" dirty="0" err="1"/>
              <a:t>en</a:t>
            </a:r>
            <a:r>
              <a:rPr lang="en-US" dirty="0"/>
              <a:t>-us/library/mt604845.aspx</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1645413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3579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143500" cy="2894013"/>
          </a:xfrm>
        </p:spPr>
      </p:sp>
      <p:sp>
        <p:nvSpPr>
          <p:cNvPr id="3" name="Notes Placeholder 2"/>
          <p:cNvSpPr>
            <a:spLocks noGrp="1"/>
          </p:cNvSpPr>
          <p:nvPr>
            <p:ph type="body" idx="1"/>
          </p:nvPr>
        </p:nvSpPr>
        <p:spPr>
          <a:xfrm>
            <a:off x="286860" y="3682605"/>
            <a:ext cx="6096000" cy="4136768"/>
          </a:xfrm>
        </p:spPr>
        <p:txBody>
          <a:bodyPr/>
          <a:lstStyle/>
          <a:p>
            <a:pPr marL="228600" indent="-228600">
              <a:buFont typeface="+mj-lt"/>
              <a:buAutoNum type="arabicPeriod"/>
            </a:pPr>
            <a:r>
              <a:rPr lang="en-US" sz="1600" dirty="0"/>
              <a:t>At the</a:t>
            </a:r>
            <a:r>
              <a:rPr lang="en-US" sz="1600" baseline="0" dirty="0"/>
              <a:t> end of this Course, you will:</a:t>
            </a:r>
          </a:p>
          <a:p>
            <a:pPr marL="445862" lvl="1" indent="-228600">
              <a:buFont typeface="+mj-lt"/>
              <a:buAutoNum type="arabicPeriod"/>
            </a:pPr>
            <a:r>
              <a:rPr lang="en-US" sz="1600" baseline="0" dirty="0"/>
              <a:t>Understand the R Language and where it is used</a:t>
            </a:r>
          </a:p>
          <a:p>
            <a:pPr marL="445862" lvl="1" indent="-228600">
              <a:buFont typeface="+mj-lt"/>
              <a:buAutoNum type="arabicPeriod"/>
            </a:pPr>
            <a:r>
              <a:rPr lang="en-US" sz="1600" baseline="0" dirty="0"/>
              <a:t>Understand the Microsoft R Platform and its capabilities</a:t>
            </a:r>
          </a:p>
          <a:p>
            <a:pPr marL="445862" lvl="1" indent="-228600">
              <a:buFont typeface="+mj-lt"/>
              <a:buAutoNum type="arabicPeriod"/>
            </a:pPr>
            <a:r>
              <a:rPr lang="en-US" sz="1600" baseline="0" dirty="0"/>
              <a:t>Set up and use the server and various client tools for a R environment</a:t>
            </a:r>
          </a:p>
          <a:p>
            <a:pPr marL="445862" lvl="1" indent="-228600">
              <a:buFont typeface="+mj-lt"/>
              <a:buAutoNum type="arabicPeriod"/>
            </a:pPr>
            <a:r>
              <a:rPr lang="en-US" sz="1600" baseline="0" dirty="0"/>
              <a:t>Know how to operationalize a SQL Server R Services environment</a:t>
            </a:r>
          </a:p>
          <a:p>
            <a:pPr marL="445862" lvl="1" indent="-228600">
              <a:buFont typeface="+mj-lt"/>
              <a:buAutoNum type="arabicPeriod"/>
            </a:pPr>
            <a:r>
              <a:rPr lang="en-US" sz="1600" baseline="0" dirty="0"/>
              <a:t>Use the Microsoft R capabilities in a solution</a:t>
            </a:r>
          </a:p>
          <a:p>
            <a:endParaRPr lang="en-US" sz="20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4820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5"/>
            <a:ext cx="6096000" cy="4136768"/>
          </a:xfrm>
        </p:spPr>
        <p:txBody>
          <a:bodyPr/>
          <a:lstStyle/>
          <a:p>
            <a:pPr marL="228600" lvl="0" indent="-228600">
              <a:buFont typeface="+mj-lt"/>
              <a:buAutoNum type="arabicPeriod"/>
              <a:defRPr/>
            </a:pPr>
            <a:r>
              <a:rPr lang="en-US" sz="1800" i="0" kern="1200" dirty="0">
                <a:solidFill>
                  <a:schemeClr val="tx1"/>
                </a:solidFill>
                <a:latin typeface="Segoe UI Light" pitchFamily="34" charset="0"/>
                <a:ea typeface="+mn-ea"/>
                <a:cs typeface="+mn-cs"/>
              </a:rPr>
              <a:t>From the </a:t>
            </a:r>
            <a:r>
              <a:rPr lang="en-US" sz="1800" b="1" i="0" kern="1200" dirty="0">
                <a:solidFill>
                  <a:schemeClr val="tx1"/>
                </a:solidFill>
                <a:latin typeface="Segoe UI Light" pitchFamily="34" charset="0"/>
                <a:ea typeface="+mn-ea"/>
                <a:cs typeface="+mn-cs"/>
              </a:rPr>
              <a:t>Resources </a:t>
            </a:r>
            <a:r>
              <a:rPr lang="en-US" sz="1800" i="0" kern="1200" dirty="0">
                <a:solidFill>
                  <a:schemeClr val="tx1"/>
                </a:solidFill>
                <a:latin typeface="Segoe UI Light" pitchFamily="34" charset="0"/>
                <a:ea typeface="+mn-ea"/>
                <a:cs typeface="+mn-cs"/>
              </a:rPr>
              <a:t>folder </a:t>
            </a:r>
            <a:r>
              <a:rPr lang="en-US" dirty="0"/>
              <a:t>open the file </a:t>
            </a:r>
            <a:r>
              <a:rPr lang="en-US" b="1" dirty="0"/>
              <a:t>R Services for SQL Server </a:t>
            </a:r>
            <a:r>
              <a:rPr lang="en-US" b="1" dirty="0" err="1"/>
              <a:t>Lab.sql</a:t>
            </a:r>
            <a:r>
              <a:rPr lang="en-US" dirty="0"/>
              <a:t> </a:t>
            </a:r>
            <a:r>
              <a:rPr lang="en-US" sz="1800" i="0" kern="1200" dirty="0">
                <a:solidFill>
                  <a:schemeClr val="tx1"/>
                </a:solidFill>
                <a:latin typeface="Segoe UI Light" pitchFamily="34" charset="0"/>
                <a:ea typeface="+mn-ea"/>
                <a:cs typeface="+mn-cs"/>
              </a:rPr>
              <a:t>and run the section marked:</a:t>
            </a:r>
          </a:p>
          <a:p>
            <a:pPr marL="228600" lvl="0" indent="-228600">
              <a:buFont typeface="+mj-lt"/>
              <a:buAutoNum type="arabicPeriod"/>
              <a:defRPr/>
            </a:pPr>
            <a:endParaRPr lang="en-US" dirty="0"/>
          </a:p>
          <a:p>
            <a:pPr lvl="0">
              <a:defRPr/>
            </a:pPr>
            <a:r>
              <a:rPr lang="en-US" dirty="0">
                <a:solidFill>
                  <a:srgbClr val="00B050"/>
                </a:solidFill>
              </a:rPr>
              <a:t>/* Check to see if R is Installed and available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59390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913659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781104"/>
            <a:ext cx="6096000" cy="4136768"/>
          </a:xfrm>
        </p:spPr>
        <p:txBody>
          <a:bodyPr/>
          <a:lstStyle/>
          <a:p>
            <a:pPr marL="228600" lvl="0" indent="-228600">
              <a:buFont typeface="+mj-lt"/>
              <a:buAutoNum type="arabicPeriod"/>
              <a:defRPr/>
            </a:pPr>
            <a:r>
              <a:rPr lang="en-US" dirty="0">
                <a:solidFill>
                  <a:srgbClr val="00B050"/>
                </a:solidFill>
              </a:rPr>
              <a:t>Open this link and complete the assignments (1-3) from the instructor - h</a:t>
            </a:r>
            <a:r>
              <a:rPr lang="en-US" sz="1800" kern="1200" dirty="0">
                <a:solidFill>
                  <a:schemeClr val="tx1"/>
                </a:solidFill>
                <a:effectLst/>
                <a:latin typeface="Segoe UI Light" pitchFamily="34" charset="0"/>
                <a:ea typeface="+mn-ea"/>
                <a:cs typeface="+mn-cs"/>
              </a:rPr>
              <a:t>ttps://docs.microsoft.com/en-us/sql/advanced-analytics/tutorials/rtsql-using-r-code-in-transact-sql-quickstart</a:t>
            </a:r>
            <a:r>
              <a:rPr lang="en-US" dirty="0">
                <a:solidFill>
                  <a:srgbClr val="00B050"/>
                </a:solidFill>
              </a:rPr>
              <a:t> </a:t>
            </a:r>
          </a:p>
          <a:p>
            <a:pPr lvl="0">
              <a:defRPr/>
            </a:pPr>
            <a:endParaRPr lang="en-US" dirty="0">
              <a:solidFill>
                <a:srgbClr val="00B050"/>
              </a:solidFill>
            </a:endParaRPr>
          </a:p>
          <a:p>
            <a:pPr lvl="0">
              <a:defRPr/>
            </a:pP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31314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Extended Events for SQL Server R Services - https://msdn.microsoft.com/en-us/library/mt628054.aspx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08526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endParaRPr>
          </a:p>
        </p:txBody>
      </p:sp>
      <p:sp>
        <p:nvSpPr>
          <p:cNvPr id="3" name="Notes Placeholder 2"/>
          <p:cNvSpPr>
            <a:spLocks noGrp="1"/>
          </p:cNvSpPr>
          <p:nvPr>
            <p:ph type="body" idx="1"/>
          </p:nvPr>
        </p:nvSpPr>
        <p:spPr>
          <a:xfrm>
            <a:off x="381000" y="3615558"/>
            <a:ext cx="6096000" cy="3434255"/>
          </a:xfrm>
        </p:spPr>
        <p:txBody>
          <a:bodyPr/>
          <a:lstStyle/>
          <a:p>
            <a:pPr marL="342900" indent="-342900">
              <a:buFont typeface="+mj-lt"/>
              <a:buAutoNum type="arabicPeriod"/>
            </a:pPr>
            <a:r>
              <a:rPr lang="en-US" dirty="0"/>
              <a:t>Open this link and create the custom reports for SSMS - https://docs.microsoft.com/en-us/sql/advanced-analytics/r/monitor-r-services-using-custom-reports-in-management-studio</a:t>
            </a:r>
          </a:p>
          <a:p>
            <a:pPr marL="342900" indent="-342900">
              <a:buFont typeface="+mj-lt"/>
              <a:buAutoNum type="arabicPeriod"/>
            </a:pPr>
            <a:r>
              <a:rPr lang="en-US" dirty="0"/>
              <a:t>Open this link and complete the assignments from the instructor - https://docs.microsoft.com/en-us/sql/advanced-analytics/r/how-to-create-a-resource-pool-for-r</a:t>
            </a:r>
          </a:p>
        </p:txBody>
      </p:sp>
    </p:spTree>
    <p:extLst>
      <p:ext uri="{BB962C8B-B14F-4D97-AF65-F5344CB8AC3E}">
        <p14:creationId xmlns:p14="http://schemas.microsoft.com/office/powerpoint/2010/main" val="2452329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Security Overview - https://msdn.microsoft.com/en-us/library/mt709078.aspx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517323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614850"/>
            <a:ext cx="6096000" cy="4136768"/>
          </a:xfrm>
        </p:spPr>
        <p:txBody>
          <a:bodyPr/>
          <a:lstStyle/>
          <a:p>
            <a:pPr marL="228600" indent="-228600">
              <a:buFont typeface="+mj-lt"/>
              <a:buAutoNum type="arabicPeriod"/>
              <a:defRPr/>
            </a:pPr>
            <a:r>
              <a:rPr lang="en-US" dirty="0"/>
              <a:t>Review and bookmark</a:t>
            </a:r>
            <a:r>
              <a:rPr lang="en-US" baseline="0" dirty="0"/>
              <a:t> </a:t>
            </a:r>
            <a:r>
              <a:rPr lang="en-US" dirty="0"/>
              <a:t>this link - h</a:t>
            </a:r>
            <a:r>
              <a:rPr lang="en-US" baseline="0" dirty="0"/>
              <a:t>ttps://docs.microsoft.com/en-us/sql/advanced-analytics/r/security-considerations-for-the-r-runtime-in-sql-server</a:t>
            </a:r>
          </a:p>
          <a:p>
            <a:pPr marL="228600" indent="-228600">
              <a:buFont typeface="+mj-lt"/>
              <a:buAutoNum type="arabicPeriod"/>
              <a:defRPr/>
            </a:pPr>
            <a:r>
              <a:rPr lang="en-US" baseline="0" dirty="0">
                <a:solidFill>
                  <a:srgbClr val="00B050"/>
                </a:solidFill>
              </a:rPr>
              <a:t>Open a command-prompt on your server and type NET USERS (Enter). Review the accounts you see there.</a:t>
            </a: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188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02125" cy="2420938"/>
          </a:xfrm>
        </p:spPr>
      </p:sp>
      <p:sp>
        <p:nvSpPr>
          <p:cNvPr id="3" name="Notes Placeholder 2"/>
          <p:cNvSpPr>
            <a:spLocks noGrp="1"/>
          </p:cNvSpPr>
          <p:nvPr>
            <p:ph type="body" idx="1"/>
          </p:nvPr>
        </p:nvSpPr>
        <p:spPr>
          <a:xfrm>
            <a:off x="286860" y="3185360"/>
            <a:ext cx="6096000" cy="4136768"/>
          </a:xfrm>
        </p:spPr>
        <p:txBody>
          <a:bodyPr/>
          <a:lstStyle/>
          <a:p>
            <a:pPr marL="228600" indent="-228600">
              <a:buFont typeface="+mj-lt"/>
              <a:buAutoNum type="arabicPeriod"/>
            </a:pPr>
            <a:r>
              <a:rPr lang="en-US" dirty="0"/>
              <a:t>Packages - http://www.dummies.com/programming/r/how-to-install-load-and-unload-packages-in-r/ and https://cran.r-project.org/doc/manuals/R-admin.html#Add_002don-packages</a:t>
            </a:r>
          </a:p>
          <a:p>
            <a:pPr marL="228600" indent="-228600">
              <a:buFont typeface="+mj-lt"/>
              <a:buAutoNum type="arabicPeriod"/>
            </a:pPr>
            <a:r>
              <a:rPr lang="en-US" dirty="0"/>
              <a:t>Book on Creating</a:t>
            </a:r>
            <a:r>
              <a:rPr lang="en-US" baseline="0" dirty="0"/>
              <a:t> your own </a:t>
            </a:r>
            <a:r>
              <a:rPr lang="en-US" dirty="0"/>
              <a:t>Packages - http://r-pkgs.had.co.nz/</a:t>
            </a:r>
          </a:p>
          <a:p>
            <a:pPr marL="228600" indent="-228600">
              <a:buFont typeface="+mj-lt"/>
              <a:buAutoNum type="arabicPeriod"/>
            </a:pPr>
            <a:r>
              <a:rPr lang="en-US" dirty="0"/>
              <a:t>A useful set of packages -https://support.rstudio.com/</a:t>
            </a:r>
            <a:r>
              <a:rPr lang="en-US" dirty="0" err="1"/>
              <a:t>hc</a:t>
            </a:r>
            <a:r>
              <a:rPr lang="en-US" dirty="0"/>
              <a:t>/</a:t>
            </a:r>
            <a:r>
              <a:rPr lang="en-US" dirty="0" err="1"/>
              <a:t>en</a:t>
            </a:r>
            <a:r>
              <a:rPr lang="en-US" dirty="0"/>
              <a:t>-us/articles/201057987-Quick-list-of-useful-R-packages</a:t>
            </a:r>
          </a:p>
          <a:p>
            <a:pPr marL="228600" indent="-228600">
              <a:buFont typeface="+mj-lt"/>
              <a:buAutoNum type="arabicPeriod"/>
            </a:pPr>
            <a:r>
              <a:rPr lang="en-US" dirty="0"/>
              <a:t>R Packages supported by Azure</a:t>
            </a:r>
            <a:r>
              <a:rPr lang="en-US" baseline="0" dirty="0"/>
              <a:t> Machine </a:t>
            </a:r>
            <a:r>
              <a:rPr lang="en-US" dirty="0"/>
              <a:t>Learning -https://msdn.microsoft.com/</a:t>
            </a:r>
            <a:r>
              <a:rPr lang="en-US" dirty="0" err="1"/>
              <a:t>en</a:t>
            </a:r>
            <a:r>
              <a:rPr lang="en-US" dirty="0"/>
              <a:t>-us/library/mt741980.aspx</a:t>
            </a:r>
            <a:endParaRPr lang="en-US" baseline="0" dirty="0"/>
          </a:p>
          <a:p>
            <a:pPr marL="228600" indent="-228600">
              <a:buFont typeface="+mj-lt"/>
              <a:buAutoNum type="arabicPeriod"/>
            </a:pPr>
            <a:r>
              <a:rPr lang="en-US" baseline="0" dirty="0"/>
              <a:t>R Package Management for SQL Server R </a:t>
            </a:r>
            <a:r>
              <a:rPr lang="en-US" dirty="0"/>
              <a:t>Services -https://msdn.microsoft.com/</a:t>
            </a:r>
            <a:r>
              <a:rPr lang="en-US" dirty="0" err="1"/>
              <a:t>en</a:t>
            </a:r>
            <a:r>
              <a:rPr lang="en-US" dirty="0"/>
              <a:t>-us/library/mt790486.aspx</a:t>
            </a:r>
            <a:endParaRPr lang="en-US" baseline="0" dirty="0"/>
          </a:p>
          <a:p>
            <a:pPr marL="228600" indent="-228600">
              <a:buFont typeface="+mj-lt"/>
              <a:buAutoNum type="arabicPeriod"/>
            </a:pPr>
            <a:r>
              <a:rPr lang="en-US" baseline="0" dirty="0"/>
              <a:t>Scaling </a:t>
            </a:r>
            <a:r>
              <a:rPr lang="en-US" dirty="0"/>
              <a:t>Packages - https://msdn.microsoft.com/en-US/library/mt637368.aspx</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645412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60"/>
            <a:ext cx="6096000" cy="4136768"/>
          </a:xfrm>
        </p:spPr>
        <p:txBody>
          <a:bodyPr/>
          <a:lstStyle/>
          <a:p>
            <a:pPr marL="228600" indent="-228600">
              <a:buFont typeface="+mj-lt"/>
              <a:buAutoNum type="arabicPeriod"/>
              <a:defRPr/>
            </a:pPr>
            <a:r>
              <a:rPr lang="en-US" dirty="0"/>
              <a:t>Open this link and review - https://docs.microsoft.com/en-us/sql/advanced-analytics/r/r-package-management-for-sql-server-r-services</a:t>
            </a:r>
          </a:p>
          <a:p>
            <a:pPr marL="228600" indent="-228600">
              <a:buFont typeface="+mj-lt"/>
              <a:buAutoNum type="arabicPeriod"/>
              <a:defRPr/>
            </a:pPr>
            <a:r>
              <a:rPr lang="en-US" dirty="0"/>
              <a:t>Install</a:t>
            </a:r>
            <a:r>
              <a:rPr lang="en-US" baseline="0" dirty="0"/>
              <a:t> the </a:t>
            </a:r>
            <a:r>
              <a:rPr lang="en-US" b="1" baseline="0" dirty="0"/>
              <a:t>ggplot2</a:t>
            </a:r>
            <a:r>
              <a:rPr lang="en-US" baseline="0" dirty="0"/>
              <a:t> package on your server</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88461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Managing and monitoring R Solutions</a:t>
            </a:r>
            <a:r>
              <a:rPr lang="en-US" baseline="0" dirty="0"/>
              <a:t> for SQL </a:t>
            </a:r>
            <a:r>
              <a:rPr lang="en-US" dirty="0"/>
              <a:t>Server -https://msdn.microsoft.com/</a:t>
            </a:r>
            <a:r>
              <a:rPr lang="en-US" dirty="0" err="1"/>
              <a:t>en</a:t>
            </a:r>
            <a:r>
              <a:rPr lang="en-US" dirty="0"/>
              <a:t>-us/library/mt590866.aspx</a:t>
            </a:r>
            <a:endParaRPr lang="en-US" baseline="0" dirty="0"/>
          </a:p>
          <a:p>
            <a:pPr marL="342900" indent="-342900">
              <a:buFont typeface="+mj-lt"/>
              <a:buAutoNum type="arabicPeriod"/>
            </a:pPr>
            <a:r>
              <a:rPr lang="en-US" baseline="0" dirty="0"/>
              <a:t>Upgrade and </a:t>
            </a:r>
            <a:r>
              <a:rPr lang="en-US" dirty="0"/>
              <a:t>Installation -https://msdn.microsoft.com/</a:t>
            </a:r>
            <a:r>
              <a:rPr lang="en-US" dirty="0" err="1"/>
              <a:t>en</a:t>
            </a:r>
            <a:r>
              <a:rPr lang="en-US" dirty="0"/>
              <a:t>-us/library/mt653951.aspx</a:t>
            </a:r>
            <a:endParaRPr lang="en-US" baseline="0" dirty="0"/>
          </a:p>
          <a:p>
            <a:pPr marL="342900" indent="-342900">
              <a:buFont typeface="+mj-lt"/>
              <a:buAutoNum type="arabicPeriod"/>
            </a:pPr>
            <a:r>
              <a:rPr lang="en-US" dirty="0"/>
              <a:t>Considerations -https://msdn.microsoft.com/</a:t>
            </a:r>
            <a:r>
              <a:rPr lang="en-US" dirty="0" err="1"/>
              <a:t>en</a:t>
            </a:r>
            <a:r>
              <a:rPr lang="en-US" dirty="0"/>
              <a:t>-us/library/mt590540.aspx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301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 https://msdn.microsoft.com/en-us/microsoft-r/microsoft-r-getting-started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89572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62449"/>
            <a:ext cx="6366164" cy="5222763"/>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u="sng" kern="1200" dirty="0">
                <a:solidFill>
                  <a:schemeClr val="tx1"/>
                </a:solidFill>
                <a:effectLst/>
                <a:latin typeface="Segoe UI Light" pitchFamily="34" charset="0"/>
                <a:ea typeface="+mn-ea"/>
                <a:cs typeface="+mn-cs"/>
              </a:rPr>
              <a:t>ttps://docs.microsoft.com/en-us/sql/advanced-analytics/tutorials/sqldev-in-database-advanced-analytics-for-sql-developers</a:t>
            </a:r>
            <a:r>
              <a:rPr lang="en-US" sz="1800" kern="1200" dirty="0">
                <a:solidFill>
                  <a:schemeClr val="tx1"/>
                </a:solidFill>
                <a:effectLst/>
                <a:latin typeface="Segoe UI Light" pitchFamily="34" charset="0"/>
                <a:ea typeface="+mn-ea"/>
                <a:cs typeface="+mn-cs"/>
              </a:rPr>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kern="1200" baseline="0" dirty="0">
                <a:solidFill>
                  <a:schemeClr val="tx1"/>
                </a:solidFill>
                <a:latin typeface="Segoe UI Light" pitchFamily="34" charset="0"/>
                <a:ea typeface="+mn-ea"/>
                <a:cs typeface="+mn-cs"/>
              </a:rPr>
              <a:t>ttps://docs.microsoft.com/en-us/sql/advanced-analytics/tutorials/walkthrough-data-science-end-to-end-walkthrough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dirty="0"/>
              <a:t>Optional -https://gallery.cortanaintelligence.com/Tutorial/Predictive-Maintenance-Template-with-SQL-Server-R-Services-1</a:t>
            </a:r>
            <a:endParaRPr lang="en-US" sz="1800" kern="1200" baseline="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Channel 9 Video </a:t>
            </a:r>
            <a:r>
              <a:rPr lang="en-US" dirty="0"/>
              <a:t>on examples -https://channel9.msdn.com/Shows/</a:t>
            </a:r>
            <a:r>
              <a:rPr lang="en-US" dirty="0" err="1"/>
              <a:t>Cloud+Cover</a:t>
            </a:r>
            <a:r>
              <a:rPr lang="en-US" dirty="0"/>
              <a:t>/Episode-226-Microsoft-R-Server-Solutions </a:t>
            </a: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More labs </a:t>
            </a:r>
            <a:r>
              <a:rPr lang="en-US" dirty="0"/>
              <a:t>- https://github.com/Microsoft/SQL-Server-R-Services-Samples and https://gallery.cortanaintelligence.com/Collection/ML-Templates-with-SQL-Server-R-Services-1</a:t>
            </a:r>
            <a:endParaRPr lang="en-US" sz="1800"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47563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r>
              <a:rPr lang="en-US" sz="1600" dirty="0"/>
              <a:t>Questions?</a:t>
            </a:r>
          </a:p>
          <a:p>
            <a:endParaRPr lang="en-US" sz="1600" dirty="0"/>
          </a:p>
          <a:p>
            <a:r>
              <a:rPr lang="en-US" sz="1600" dirty="0"/>
              <a:t>More resources: </a:t>
            </a:r>
          </a:p>
          <a:p>
            <a:r>
              <a:rPr lang="en-US" sz="1600" dirty="0">
                <a:hlinkClick r:id="rId3"/>
              </a:rPr>
              <a:t>https://msdn.microsoft.com/en-us/microsoft-r/microsoft-r-more-resources</a:t>
            </a:r>
            <a:r>
              <a:rPr lang="en-US" sz="1600" dirty="0"/>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4"/>
              </a:rPr>
              <a:t>Revolutions Blog</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rPr>
              <a:t>Microsoft R and SQL Server - h</a:t>
            </a:r>
            <a:r>
              <a:rPr lang="en-US" sz="1600" b="0" i="0" u="none" strike="noStrike" kern="1200" dirty="0">
                <a:solidFill>
                  <a:schemeClr val="tx1"/>
                </a:solidFill>
                <a:effectLst/>
                <a:latin typeface="Segoe UI Light" pitchFamily="34" charset="0"/>
                <a:ea typeface="+mn-ea"/>
                <a:cs typeface="+mn-cs"/>
                <a:hlinkClick r:id="rId5"/>
              </a:rPr>
              <a:t>ttps://www.r-bloggers.com/r-and-sql-server-articles/amp/</a:t>
            </a:r>
            <a:r>
              <a:rPr lang="en-US" sz="1600" b="0" i="0" u="none" strike="noStrike" kern="1200" dirty="0">
                <a:solidFill>
                  <a:schemeClr val="tx1"/>
                </a:solidFill>
                <a:effectLst/>
                <a:latin typeface="Segoe UI Light" pitchFamily="34" charset="0"/>
                <a:ea typeface="+mn-ea"/>
                <a:cs typeface="+mn-cs"/>
              </a:rPr>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6"/>
              </a:rPr>
              <a:t>Blog:  Joseph</a:t>
            </a:r>
            <a:r>
              <a:rPr lang="en-US" sz="1600" b="0" i="0" u="none" strike="noStrike" kern="1200" baseline="0" dirty="0">
                <a:solidFill>
                  <a:schemeClr val="tx1"/>
                </a:solidFill>
                <a:effectLst/>
                <a:latin typeface="Segoe UI Light" pitchFamily="34" charset="0"/>
                <a:ea typeface="+mn-ea"/>
                <a:cs typeface="+mn-cs"/>
                <a:hlinkClick r:id="rId6"/>
              </a:rPr>
              <a:t> Sirosh, “Making R the Enterprise Standard…”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7"/>
              </a:rPr>
              <a:t>Getting</a:t>
            </a:r>
            <a:r>
              <a:rPr lang="en-US" sz="1600" b="0" i="0" u="none" strike="noStrike" kern="1200" baseline="0" dirty="0">
                <a:solidFill>
                  <a:schemeClr val="tx1"/>
                </a:solidFill>
                <a:effectLst/>
                <a:latin typeface="Segoe UI Light" pitchFamily="34" charset="0"/>
                <a:ea typeface="+mn-ea"/>
                <a:cs typeface="+mn-cs"/>
                <a:hlinkClick r:id="rId7"/>
              </a:rPr>
              <a:t> Started with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8"/>
              </a:rPr>
              <a:t>Diving In.. Data Analysis</a:t>
            </a:r>
            <a:r>
              <a:rPr lang="en-US" sz="1600" b="0" i="0" u="none" strike="noStrike" kern="1200" baseline="0" dirty="0">
                <a:solidFill>
                  <a:schemeClr val="tx1"/>
                </a:solidFill>
                <a:effectLst/>
                <a:latin typeface="Segoe UI Light" pitchFamily="34" charset="0"/>
                <a:ea typeface="+mn-ea"/>
                <a:cs typeface="+mn-cs"/>
                <a:hlinkClick r:id="rId8"/>
              </a:rPr>
              <a:t> in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9"/>
              </a:rPr>
              <a:t>R Server Technology – Video</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0"/>
              </a:rPr>
              <a:t>R Tools for Visual Studio Sneak Peek</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1"/>
              </a:rPr>
              <a:t>R Tools</a:t>
            </a:r>
            <a:r>
              <a:rPr lang="en-US" sz="1600" b="0" i="0" u="none" strike="noStrike" kern="1200" baseline="0" dirty="0">
                <a:solidFill>
                  <a:schemeClr val="tx1"/>
                </a:solidFill>
                <a:effectLst/>
                <a:latin typeface="Segoe UI Light" pitchFamily="34" charset="0"/>
                <a:ea typeface="+mn-ea"/>
                <a:cs typeface="+mn-cs"/>
                <a:hlinkClick r:id="rId11"/>
              </a:rPr>
              <a:t> for Visual Studio Overview</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2"/>
              </a:rPr>
              <a:t>SQL R Services Overview – </a:t>
            </a:r>
            <a:r>
              <a:rPr lang="en-US" sz="1600" b="0" i="0" u="none" strike="noStrike" kern="1200" dirty="0" err="1">
                <a:solidFill>
                  <a:schemeClr val="tx1"/>
                </a:solidFill>
                <a:effectLst/>
                <a:latin typeface="Segoe UI Light" pitchFamily="34" charset="0"/>
                <a:ea typeface="+mn-ea"/>
                <a:cs typeface="+mn-cs"/>
                <a:hlinkClick r:id="rId12"/>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3"/>
              </a:rPr>
              <a:t>SQL R Services Feature Overview - </a:t>
            </a:r>
            <a:r>
              <a:rPr lang="en-US" sz="1600" b="0" i="0" u="none" strike="noStrike" kern="1200" dirty="0" err="1">
                <a:solidFill>
                  <a:schemeClr val="tx1"/>
                </a:solidFill>
                <a:effectLst/>
                <a:latin typeface="Segoe UI Light" pitchFamily="34" charset="0"/>
                <a:ea typeface="+mn-ea"/>
                <a:cs typeface="+mn-cs"/>
                <a:hlinkClick r:id="rId13"/>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4"/>
              </a:rPr>
              <a:t>SQL R Services Overview at Build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5"/>
              </a:rPr>
              <a:t>SQL R Services Tutorial</a:t>
            </a:r>
            <a:endParaRPr lang="en-US" sz="1600" b="0" i="0" u="none" strike="noStrike" kern="1200" dirty="0">
              <a:solidFill>
                <a:schemeClr val="tx1"/>
              </a:solidFill>
              <a:effectLst/>
              <a:latin typeface="Segoe UI Light" pitchFamily="34" charset="0"/>
              <a:ea typeface="+mn-ea"/>
              <a:cs typeface="+mn-cs"/>
            </a:endParaRP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It also references the Cortana Intelligence process - </a:t>
            </a:r>
            <a:r>
              <a:rPr lang="en-US" dirty="0"/>
              <a:t> https://azure.microsoft.com/en-us/documentation/articles/data-science-process-overview/</a:t>
            </a:r>
            <a:endParaRPr lang="en-US" sz="1800" dirty="0"/>
          </a:p>
          <a:p>
            <a:pPr marL="228600" indent="-228600">
              <a:buFont typeface="+mj-lt"/>
              <a:buAutoNum type="arabicPeriod"/>
            </a:pPr>
            <a:r>
              <a:rPr lang="en-US" sz="1800" dirty="0"/>
              <a:t>A complete process diagram</a:t>
            </a:r>
            <a:r>
              <a:rPr lang="en-US" sz="1800" baseline="0" dirty="0"/>
              <a:t> is here - </a:t>
            </a:r>
            <a:r>
              <a:rPr lang="en-US" dirty="0"/>
              <a:t> https://azure.microsoft.com/en-us/documentation/learning-paths/cortana-analytics-process/</a:t>
            </a:r>
            <a:endParaRPr lang="en-US" sz="1800" dirty="0"/>
          </a:p>
          <a:p>
            <a:pPr marL="228600" indent="-228600">
              <a:buFont typeface="+mj-lt"/>
              <a:buAutoNum type="arabicPeriod"/>
            </a:pPr>
            <a:r>
              <a:rPr lang="en-US" sz="1800" dirty="0"/>
              <a:t>Some walkthrough’s of the various services - </a:t>
            </a:r>
            <a:r>
              <a:rPr lang="en-US" dirty="0"/>
              <a:t> https://azure.microsoft.com/en-us/documentation/articles/data-science-process-walkthroughs/</a:t>
            </a:r>
            <a:endParaRPr lang="en-US" sz="1800" dirty="0"/>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to manage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indent="-228600">
              <a:buFont typeface="+mj-lt"/>
              <a:buAutoNum type="arabicPeriod"/>
            </a:pPr>
            <a:r>
              <a:rPr lang="en-US" sz="1200" dirty="0"/>
              <a:t>Platform and Storage - Microsoft Azure – http://microsoftazure.com Storage - https://azure.microsoft.com/en-us/documentation/services/storage/ </a:t>
            </a:r>
            <a:r>
              <a:rPr lang="en-US" sz="1200" b="1" dirty="0"/>
              <a:t>(Host It)</a:t>
            </a:r>
          </a:p>
          <a:p>
            <a:pPr marL="228600" indent="-228600">
              <a:buFont typeface="+mj-lt"/>
              <a:buAutoNum type="arabicPeriod"/>
            </a:pPr>
            <a:r>
              <a:rPr lang="en-US" sz="1200" dirty="0"/>
              <a:t>Azure Data Catalog - http://azure.microsoft.com/en-us/services/data-catalog </a:t>
            </a:r>
            <a:r>
              <a:rPr lang="en-US" sz="1200" b="1" dirty="0"/>
              <a:t>(Doc It)</a:t>
            </a:r>
          </a:p>
          <a:p>
            <a:pPr marL="228600" lvl="0" indent="-228600">
              <a:buFont typeface="+mj-lt"/>
              <a:buAutoNum type="arabicPeriod"/>
              <a:defRPr/>
            </a:pPr>
            <a:r>
              <a:rPr lang="en-US" sz="1200" dirty="0"/>
              <a:t>Azure Data Factory - http://azure.microsoft.com/en-us/services/data-factory/ </a:t>
            </a:r>
            <a:r>
              <a:rPr lang="en-US" sz="1200" b="1" dirty="0"/>
              <a:t>(Move It)</a:t>
            </a:r>
          </a:p>
          <a:p>
            <a:pPr marL="228600" indent="-228600">
              <a:buFont typeface="+mj-lt"/>
              <a:buAutoNum type="arabicPeriod"/>
            </a:pPr>
            <a:r>
              <a:rPr lang="en-US" sz="1200" dirty="0"/>
              <a:t>Azure Event Hubs - http://azure.microsoft.com/en-us/services/event-hubs/ </a:t>
            </a:r>
            <a:r>
              <a:rPr lang="en-US" sz="1200" b="1" dirty="0"/>
              <a:t>(Bring It)</a:t>
            </a:r>
          </a:p>
          <a:p>
            <a:pPr marL="228600" indent="-228600">
              <a:buFont typeface="+mj-lt"/>
              <a:buAutoNum type="arabicPeriod"/>
            </a:pPr>
            <a:r>
              <a:rPr lang="en-US" sz="1200" dirty="0"/>
              <a:t>Azure Data Lake - http://azure.microsoft.com/en-us/campaigns/data-lake/ </a:t>
            </a:r>
            <a:r>
              <a:rPr lang="en-US" sz="1200" b="1" dirty="0"/>
              <a:t>(Store It)</a:t>
            </a:r>
          </a:p>
          <a:p>
            <a:pPr marL="228600" indent="-228600">
              <a:buFont typeface="+mj-lt"/>
              <a:buAutoNum type="arabicPeriod"/>
            </a:pPr>
            <a:r>
              <a:rPr lang="en-US" sz="1200" dirty="0"/>
              <a:t>Azure </a:t>
            </a:r>
            <a:r>
              <a:rPr lang="en-US" sz="1200" dirty="0" err="1"/>
              <a:t>DocumentDB</a:t>
            </a:r>
            <a:r>
              <a:rPr lang="en-US" sz="1200" dirty="0"/>
              <a:t> - https://azure.microsoft.com/en-us/services/documentdb/, Azure SQL Data Warehouse - http://azure.microsoft.com/en-us/services/sql-data-warehouse/ </a:t>
            </a:r>
            <a:r>
              <a:rPr lang="en-US" sz="1200" b="1" dirty="0"/>
              <a:t>(Relate It)</a:t>
            </a:r>
          </a:p>
          <a:p>
            <a:pPr marL="228600" indent="-228600">
              <a:buFont typeface="+mj-lt"/>
              <a:buAutoNum type="arabicPeriod"/>
            </a:pPr>
            <a:r>
              <a:rPr lang="en-US" sz="1200" dirty="0"/>
              <a:t>Azure Machine Learning - http://azure.microsoft.com/en-us/services/machine-learning/ </a:t>
            </a:r>
            <a:r>
              <a:rPr lang="en-US" sz="1200" b="1" dirty="0"/>
              <a:t>(Learn It)</a:t>
            </a:r>
          </a:p>
          <a:p>
            <a:pPr marL="228600" indent="-228600">
              <a:buFont typeface="+mj-lt"/>
              <a:buAutoNum type="arabicPeriod"/>
            </a:pPr>
            <a:r>
              <a:rPr lang="en-US" sz="1200" dirty="0"/>
              <a:t>Azure HDInsight - http://azure.microsoft.com/en-us/services/hdinsight/ </a:t>
            </a:r>
            <a:r>
              <a:rPr lang="en-US" sz="1200" b="1" dirty="0"/>
              <a:t>(Scale It)</a:t>
            </a:r>
          </a:p>
          <a:p>
            <a:pPr marL="228600" indent="-228600">
              <a:buFont typeface="+mj-lt"/>
              <a:buAutoNum type="arabicPeriod"/>
            </a:pPr>
            <a:r>
              <a:rPr lang="en-US" sz="1200" dirty="0"/>
              <a:t>Azure Stream Analytics - http://azure.microsoft.com/en-us/services/stream-analytics/ </a:t>
            </a:r>
            <a:r>
              <a:rPr lang="en-US" sz="1200" b="1" dirty="0"/>
              <a:t>(Stream It) </a:t>
            </a:r>
          </a:p>
          <a:p>
            <a:pPr marL="228600" indent="-228600">
              <a:buFont typeface="+mj-lt"/>
              <a:buAutoNum type="arabicPeriod"/>
            </a:pPr>
            <a:r>
              <a:rPr lang="en-US" sz="1200" dirty="0"/>
              <a:t>Power BI - https://powerbi.microsoft.com/ </a:t>
            </a:r>
            <a:r>
              <a:rPr lang="en-US" sz="1200" b="1" dirty="0"/>
              <a:t>(See It)</a:t>
            </a:r>
          </a:p>
          <a:p>
            <a:pPr marL="228600" indent="-228600">
              <a:buFont typeface="+mj-lt"/>
              <a:buAutoNum type="arabicPeriod"/>
            </a:pPr>
            <a:r>
              <a:rPr lang="en-US" sz="1200" dirty="0"/>
              <a:t>Cortana - http://blogs.windows.com/buildingapps/2014/09/23/cortana-integration-and-speech-recognition-new-code-samples/ and https://blogs.windows.com/buildingapps/2015/08/25/using-cortana-to-interact-with-your-customers-10-by-10/ and https://developer.microsoft.com/en-us/Cortana </a:t>
            </a:r>
            <a:r>
              <a:rPr lang="en-US" sz="1200" b="1" dirty="0"/>
              <a:t>(Say It)</a:t>
            </a:r>
            <a:endParaRPr lang="en-US" sz="1200" b="0" dirty="0"/>
          </a:p>
          <a:p>
            <a:pPr marL="228600" indent="-228600">
              <a:buFont typeface="+mj-lt"/>
              <a:buAutoNum type="arabicPeriod"/>
            </a:pPr>
            <a:r>
              <a:rPr lang="en-US" sz="1200" b="0" dirty="0"/>
              <a:t>Cognitive Services</a:t>
            </a:r>
            <a:r>
              <a:rPr lang="en-US" sz="1200" dirty="0"/>
              <a:t> - https://www.microsoft.com/cognitive-services</a:t>
            </a:r>
            <a:endParaRPr lang="en-US" sz="1200" b="0" dirty="0"/>
          </a:p>
          <a:p>
            <a:pPr marL="228600" indent="-228600">
              <a:buFont typeface="+mj-lt"/>
              <a:buAutoNum type="arabicPeriod"/>
            </a:pPr>
            <a:r>
              <a:rPr lang="en-US" sz="1200" b="0" dirty="0"/>
              <a:t>Bot Framework</a:t>
            </a:r>
            <a:r>
              <a:rPr lang="en-US" sz="1200" dirty="0"/>
              <a:t> - https://dev.botframework.com/</a:t>
            </a:r>
            <a:endParaRPr lang="en-US" sz="1200" b="0" dirty="0"/>
          </a:p>
          <a:p>
            <a:pPr marL="228600" indent="-228600">
              <a:buFont typeface="+mj-lt"/>
              <a:buAutoNum type="arabicPeriod"/>
            </a:pPr>
            <a:r>
              <a:rPr lang="en-US" sz="1200" dirty="0"/>
              <a:t>All of the components within the suite - https://www.microsoft.com/en-us/server-cloud/cortana-intelligence-suite/what-is-cortana-intelligence.aspx</a:t>
            </a:r>
          </a:p>
          <a:p>
            <a:pPr marL="228600" indent="-228600">
              <a:buFont typeface="+mj-lt"/>
              <a:buAutoNum type="arabicPeriod"/>
            </a:pPr>
            <a:r>
              <a:rPr lang="en-US" sz="1200" dirty="0"/>
              <a:t>What can I do with it? https://gallery.cortanaintelligence.com/</a:t>
            </a:r>
          </a:p>
          <a:p>
            <a:pPr marL="228600" indent="-228600">
              <a:buFont typeface="+mj-lt"/>
              <a:buAutoNum type="arabicPeriod"/>
            </a:pPr>
            <a:r>
              <a:rPr lang="en-US" sz="1200" dirty="0"/>
              <a:t>Getting</a:t>
            </a:r>
            <a:r>
              <a:rPr lang="en-US" sz="1200" baseline="0" dirty="0"/>
              <a:t> Started Quickly</a:t>
            </a:r>
            <a:r>
              <a:rPr lang="en-US" sz="1200" dirty="0"/>
              <a:t> - https://caqs.azure.net/#gallery</a:t>
            </a:r>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https://docsmsftpdfs.blob.core.windows.net/guides/azure/azure-ops-guide.pdf</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384425" cy="1341438"/>
          </a:xfrm>
        </p:spPr>
      </p:sp>
      <p:sp>
        <p:nvSpPr>
          <p:cNvPr id="3" name="Notes Placeholder 2"/>
          <p:cNvSpPr>
            <a:spLocks noGrp="1"/>
          </p:cNvSpPr>
          <p:nvPr>
            <p:ph type="body" idx="1"/>
          </p:nvPr>
        </p:nvSpPr>
        <p:spPr>
          <a:xfrm>
            <a:off x="99151" y="2118059"/>
            <a:ext cx="6724210" cy="6567154"/>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sz="105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596948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5/15/2017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7705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93" name="think-cell Slide" r:id="rId9" imgW="383" imgH="384" progId="TCLayout.ActiveDocument.1">
                  <p:embed/>
                </p:oleObj>
              </mc:Choice>
              <mc:Fallback>
                <p:oleObj name="think-cell Slide" r:id="rId9" imgW="383" imgH="384" progId="TCLayout.ActiveDocument.1">
                  <p:embed/>
                  <p:pic>
                    <p:nvPicPr>
                      <p:cNvPr id="3" name="Object 2" hidden="1"/>
                      <p:cNvPicPr/>
                      <p:nvPr/>
                    </p:nvPicPr>
                    <p:blipFill>
                      <a:blip r:embed="rId10"/>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39" r:id="rId4"/>
    <p:sldLayoutId id="2147484540" r:id="rId5"/>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5.emf"/><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34.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9.emf"/><Relationship Id="rId4" Type="http://schemas.openxmlformats.org/officeDocument/2006/relationships/image" Target="../media/image58.emf"/></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2.emf"/></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8.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118"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Focus – Microsoft R for Architects</a:t>
            </a:r>
          </a:p>
          <a:p>
            <a:pPr marL="0" marR="0" lvl="0" indent="0" algn="ctr" defTabSz="932520" rtl="0" eaLnBrk="1" fontAlgn="auto" latinLnBrk="0" hangingPunct="1">
              <a:lnSpc>
                <a:spcPct val="100000"/>
              </a:lnSpc>
              <a:spcBef>
                <a:spcPts val="1224"/>
              </a:spcBef>
              <a:spcAft>
                <a:spcPts val="0"/>
              </a:spcAft>
              <a:buClrTx/>
              <a:buSzTx/>
              <a:buFontTx/>
              <a:buNone/>
              <a:tabLst/>
              <a:defRPr/>
            </a:pP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R Programming Environment</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237532" y="2267001"/>
            <a:ext cx="2692025" cy="3901772"/>
            <a:chOff x="3188341" y="2271631"/>
            <a:chExt cx="2692407" cy="3902326"/>
          </a:xfrm>
        </p:grpSpPr>
        <p:sp>
          <p:nvSpPr>
            <p:cNvPr id="37" name="Rectangle 36"/>
            <p:cNvSpPr/>
            <p:nvPr/>
          </p:nvSpPr>
          <p:spPr bwMode="auto">
            <a:xfrm>
              <a:off x="3188341" y="2271631"/>
              <a:ext cx="2692407" cy="39023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DC3C00"/>
                  </a:solidFill>
                  <a:latin typeface="Segoe UI Light"/>
                </a:rPr>
                <a:t>  </a:t>
              </a:r>
              <a:endParaRPr lang="en-US" sz="2400" b="1" dirty="0">
                <a:solidFill>
                  <a:srgbClr val="DC3C00"/>
                </a:solidFill>
                <a:latin typeface="Segoe UI Light"/>
                <a:ea typeface="Segoe UI" pitchFamily="34" charset="0"/>
                <a:cs typeface="Segoe UI" pitchFamily="34" charset="0"/>
              </a:endParaRPr>
            </a:p>
          </p:txBody>
        </p:sp>
        <p:grpSp>
          <p:nvGrpSpPr>
            <p:cNvPr id="6" name="Group 5"/>
            <p:cNvGrpSpPr/>
            <p:nvPr/>
          </p:nvGrpSpPr>
          <p:grpSpPr>
            <a:xfrm>
              <a:off x="3518057" y="3174516"/>
              <a:ext cx="2023474" cy="2067718"/>
              <a:chOff x="1222199" y="3480628"/>
              <a:chExt cx="1476024" cy="1508297"/>
            </a:xfrm>
          </p:grpSpPr>
          <p:sp>
            <p:nvSpPr>
              <p:cNvPr id="43" name="Freeform 6"/>
              <p:cNvSpPr>
                <a:spLocks/>
              </p:cNvSpPr>
              <p:nvPr/>
            </p:nvSpPr>
            <p:spPr bwMode="auto">
              <a:xfrm>
                <a:off x="1222199" y="3480628"/>
                <a:ext cx="1476024" cy="1508297"/>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rgbClr val="8597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DC3C00"/>
                  </a:solidFill>
                  <a:latin typeface="Segoe UI" charset="0"/>
                  <a:ea typeface="MS PGothic" charset="0"/>
                </a:endParaRPr>
              </a:p>
            </p:txBody>
          </p:sp>
          <p:sp>
            <p:nvSpPr>
              <p:cNvPr id="44" name="Freeform 8"/>
              <p:cNvSpPr>
                <a:spLocks/>
              </p:cNvSpPr>
              <p:nvPr/>
            </p:nvSpPr>
            <p:spPr bwMode="auto">
              <a:xfrm>
                <a:off x="1358915" y="3600447"/>
                <a:ext cx="974932" cy="1276733"/>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grpSp>
        <p:nvGrpSpPr>
          <p:cNvPr id="8" name="Group 7"/>
          <p:cNvGrpSpPr/>
          <p:nvPr/>
        </p:nvGrpSpPr>
        <p:grpSpPr>
          <a:xfrm>
            <a:off x="6050647" y="2267001"/>
            <a:ext cx="2692025" cy="3901772"/>
            <a:chOff x="6075007" y="2262018"/>
            <a:chExt cx="2692407" cy="3902326"/>
          </a:xfrm>
        </p:grpSpPr>
        <p:sp>
          <p:nvSpPr>
            <p:cNvPr id="38" name="Rectangle 37"/>
            <p:cNvSpPr/>
            <p:nvPr/>
          </p:nvSpPr>
          <p:spPr bwMode="auto">
            <a:xfrm>
              <a:off x="6075007" y="2262018"/>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sz="2400" dirty="0">
                  <a:solidFill>
                    <a:srgbClr val="FFFFFF"/>
                  </a:solidFill>
                  <a:latin typeface="Segoe UI Light"/>
                </a:rPr>
                <a:t>         </a:t>
              </a:r>
              <a:endParaRPr lang="en-US" sz="2400" b="1" dirty="0">
                <a:solidFill>
                  <a:srgbClr val="FFFFFF"/>
                </a:solidFill>
                <a:latin typeface="Segoe UI Light"/>
                <a:ea typeface="Segoe UI" pitchFamily="34" charset="0"/>
                <a:cs typeface="Segoe UI" pitchFamily="34" charset="0"/>
              </a:endParaRPr>
            </a:p>
          </p:txBody>
        </p:sp>
        <p:sp>
          <p:nvSpPr>
            <p:cNvPr id="46" name="Freeform 138"/>
            <p:cNvSpPr>
              <a:spLocks noChangeAspect="1" noEditPoints="1"/>
            </p:cNvSpPr>
            <p:nvPr/>
          </p:nvSpPr>
          <p:spPr bwMode="black">
            <a:xfrm>
              <a:off x="6638486" y="3248156"/>
              <a:ext cx="1565448" cy="1939664"/>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lumMod val="95000"/>
              </a:schemeClr>
            </a:solidFill>
            <a:ln>
              <a:noFill/>
            </a:ln>
            <a:extLst/>
          </p:spPr>
          <p:txBody>
            <a:bodyPr vert="horz" wrap="square" lIns="93264" tIns="46632" rIns="93264" bIns="46632"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grpSp>
        <p:nvGrpSpPr>
          <p:cNvPr id="5" name="Group 4"/>
          <p:cNvGrpSpPr/>
          <p:nvPr/>
        </p:nvGrpSpPr>
        <p:grpSpPr>
          <a:xfrm>
            <a:off x="363466" y="2267001"/>
            <a:ext cx="2692025" cy="3901772"/>
            <a:chOff x="301675" y="2271633"/>
            <a:chExt cx="2692407" cy="3902326"/>
          </a:xfrm>
        </p:grpSpPr>
        <p:sp>
          <p:nvSpPr>
            <p:cNvPr id="2" name="Rectangle 1"/>
            <p:cNvSpPr/>
            <p:nvPr/>
          </p:nvSpPr>
          <p:spPr bwMode="auto">
            <a:xfrm>
              <a:off x="301675" y="2271633"/>
              <a:ext cx="2692407" cy="3902326"/>
            </a:xfrm>
            <a:prstGeom prst="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defRPr/>
              </a:pPr>
              <a:endParaRPr lang="en-US" sz="2000" b="1" dirty="0">
                <a:solidFill>
                  <a:srgbClr val="FFFFFF"/>
                </a:solidFill>
                <a:latin typeface="Segoe UI Light"/>
                <a:ea typeface="Segoe UI" pitchFamily="34" charset="0"/>
                <a:cs typeface="Segoe UI" pitchFamily="34" charset="0"/>
              </a:endParaRPr>
            </a:p>
          </p:txBody>
        </p:sp>
        <p:sp>
          <p:nvSpPr>
            <p:cNvPr id="41" name="Freeform 5"/>
            <p:cNvSpPr>
              <a:spLocks noEditPoints="1"/>
            </p:cNvSpPr>
            <p:nvPr/>
          </p:nvSpPr>
          <p:spPr bwMode="auto">
            <a:xfrm>
              <a:off x="667686" y="3264031"/>
              <a:ext cx="1968572" cy="1888688"/>
            </a:xfrm>
            <a:custGeom>
              <a:avLst/>
              <a:gdLst>
                <a:gd name="T0" fmla="*/ 422 w 443"/>
                <a:gd name="T1" fmla="*/ 139 h 427"/>
                <a:gd name="T2" fmla="*/ 326 w 443"/>
                <a:gd name="T3" fmla="*/ 33 h 427"/>
                <a:gd name="T4" fmla="*/ 185 w 443"/>
                <a:gd name="T5" fmla="*/ 8 h 427"/>
                <a:gd name="T6" fmla="*/ 46 w 443"/>
                <a:gd name="T7" fmla="*/ 94 h 427"/>
                <a:gd name="T8" fmla="*/ 6 w 443"/>
                <a:gd name="T9" fmla="*/ 244 h 427"/>
                <a:gd name="T10" fmla="*/ 146 w 443"/>
                <a:gd name="T11" fmla="*/ 425 h 427"/>
                <a:gd name="T12" fmla="*/ 155 w 443"/>
                <a:gd name="T13" fmla="*/ 419 h 427"/>
                <a:gd name="T14" fmla="*/ 202 w 443"/>
                <a:gd name="T15" fmla="*/ 295 h 427"/>
                <a:gd name="T16" fmla="*/ 200 w 443"/>
                <a:gd name="T17" fmla="*/ 284 h 427"/>
                <a:gd name="T18" fmla="*/ 174 w 443"/>
                <a:gd name="T19" fmla="*/ 266 h 427"/>
                <a:gd name="T20" fmla="*/ 162 w 443"/>
                <a:gd name="T21" fmla="*/ 196 h 427"/>
                <a:gd name="T22" fmla="*/ 230 w 443"/>
                <a:gd name="T23" fmla="*/ 158 h 427"/>
                <a:gd name="T24" fmla="*/ 283 w 443"/>
                <a:gd name="T25" fmla="*/ 203 h 427"/>
                <a:gd name="T26" fmla="*/ 251 w 443"/>
                <a:gd name="T27" fmla="*/ 279 h 427"/>
                <a:gd name="T28" fmla="*/ 240 w 443"/>
                <a:gd name="T29" fmla="*/ 292 h 427"/>
                <a:gd name="T30" fmla="*/ 287 w 443"/>
                <a:gd name="T31" fmla="*/ 417 h 427"/>
                <a:gd name="T32" fmla="*/ 297 w 443"/>
                <a:gd name="T33" fmla="*/ 425 h 427"/>
                <a:gd name="T34" fmla="*/ 429 w 443"/>
                <a:gd name="T35" fmla="*/ 283 h 427"/>
                <a:gd name="T36" fmla="*/ 422 w 443"/>
                <a:gd name="T37" fmla="*/ 139 h 427"/>
                <a:gd name="T38" fmla="*/ 422 w 443"/>
                <a:gd name="T39" fmla="*/ 247 h 427"/>
                <a:gd name="T40" fmla="*/ 368 w 443"/>
                <a:gd name="T41" fmla="*/ 361 h 427"/>
                <a:gd name="T42" fmla="*/ 299 w 443"/>
                <a:gd name="T43" fmla="*/ 409 h 427"/>
                <a:gd name="T44" fmla="*/ 256 w 443"/>
                <a:gd name="T45" fmla="*/ 294 h 427"/>
                <a:gd name="T46" fmla="*/ 300 w 443"/>
                <a:gd name="T47" fmla="*/ 233 h 427"/>
                <a:gd name="T48" fmla="*/ 250 w 443"/>
                <a:gd name="T49" fmla="*/ 149 h 427"/>
                <a:gd name="T50" fmla="*/ 160 w 443"/>
                <a:gd name="T51" fmla="*/ 172 h 427"/>
                <a:gd name="T52" fmla="*/ 151 w 443"/>
                <a:gd name="T53" fmla="*/ 259 h 427"/>
                <a:gd name="T54" fmla="*/ 187 w 443"/>
                <a:gd name="T55" fmla="*/ 294 h 427"/>
                <a:gd name="T56" fmla="*/ 144 w 443"/>
                <a:gd name="T57" fmla="*/ 409 h 427"/>
                <a:gd name="T58" fmla="*/ 48 w 443"/>
                <a:gd name="T59" fmla="*/ 326 h 427"/>
                <a:gd name="T60" fmla="*/ 19 w 443"/>
                <a:gd name="T61" fmla="*/ 223 h 427"/>
                <a:gd name="T62" fmla="*/ 62 w 443"/>
                <a:gd name="T63" fmla="*/ 98 h 427"/>
                <a:gd name="T64" fmla="*/ 175 w 443"/>
                <a:gd name="T65" fmla="*/ 26 h 427"/>
                <a:gd name="T66" fmla="*/ 296 w 443"/>
                <a:gd name="T67" fmla="*/ 35 h 427"/>
                <a:gd name="T68" fmla="*/ 399 w 443"/>
                <a:gd name="T69" fmla="*/ 126 h 427"/>
                <a:gd name="T70" fmla="*/ 422 w 443"/>
                <a:gd name="T71" fmla="*/ 24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3" h="427">
                  <a:moveTo>
                    <a:pt x="422" y="139"/>
                  </a:moveTo>
                  <a:cubicBezTo>
                    <a:pt x="403" y="94"/>
                    <a:pt x="369" y="56"/>
                    <a:pt x="326" y="33"/>
                  </a:cubicBezTo>
                  <a:cubicBezTo>
                    <a:pt x="284" y="9"/>
                    <a:pt x="233" y="0"/>
                    <a:pt x="185" y="8"/>
                  </a:cubicBezTo>
                  <a:cubicBezTo>
                    <a:pt x="130" y="17"/>
                    <a:pt x="79" y="49"/>
                    <a:pt x="46" y="94"/>
                  </a:cubicBezTo>
                  <a:cubicBezTo>
                    <a:pt x="15" y="137"/>
                    <a:pt x="0" y="192"/>
                    <a:pt x="6" y="244"/>
                  </a:cubicBezTo>
                  <a:cubicBezTo>
                    <a:pt x="13" y="325"/>
                    <a:pt x="70" y="398"/>
                    <a:pt x="146" y="425"/>
                  </a:cubicBezTo>
                  <a:cubicBezTo>
                    <a:pt x="150" y="427"/>
                    <a:pt x="154" y="422"/>
                    <a:pt x="155" y="419"/>
                  </a:cubicBezTo>
                  <a:cubicBezTo>
                    <a:pt x="171" y="378"/>
                    <a:pt x="186" y="336"/>
                    <a:pt x="202" y="295"/>
                  </a:cubicBezTo>
                  <a:cubicBezTo>
                    <a:pt x="203" y="291"/>
                    <a:pt x="205" y="286"/>
                    <a:pt x="200" y="284"/>
                  </a:cubicBezTo>
                  <a:cubicBezTo>
                    <a:pt x="191" y="279"/>
                    <a:pt x="181" y="274"/>
                    <a:pt x="174" y="266"/>
                  </a:cubicBezTo>
                  <a:cubicBezTo>
                    <a:pt x="156" y="248"/>
                    <a:pt x="151" y="219"/>
                    <a:pt x="162" y="196"/>
                  </a:cubicBezTo>
                  <a:cubicBezTo>
                    <a:pt x="173" y="170"/>
                    <a:pt x="203" y="153"/>
                    <a:pt x="230" y="158"/>
                  </a:cubicBezTo>
                  <a:cubicBezTo>
                    <a:pt x="255" y="161"/>
                    <a:pt x="276" y="180"/>
                    <a:pt x="283" y="203"/>
                  </a:cubicBezTo>
                  <a:cubicBezTo>
                    <a:pt x="293" y="232"/>
                    <a:pt x="278" y="266"/>
                    <a:pt x="251" y="279"/>
                  </a:cubicBezTo>
                  <a:cubicBezTo>
                    <a:pt x="246" y="282"/>
                    <a:pt x="236" y="285"/>
                    <a:pt x="240" y="292"/>
                  </a:cubicBezTo>
                  <a:cubicBezTo>
                    <a:pt x="255" y="334"/>
                    <a:pt x="271" y="376"/>
                    <a:pt x="287" y="417"/>
                  </a:cubicBezTo>
                  <a:cubicBezTo>
                    <a:pt x="288" y="422"/>
                    <a:pt x="292" y="427"/>
                    <a:pt x="297" y="425"/>
                  </a:cubicBezTo>
                  <a:cubicBezTo>
                    <a:pt x="360" y="402"/>
                    <a:pt x="411" y="347"/>
                    <a:pt x="429" y="283"/>
                  </a:cubicBezTo>
                  <a:cubicBezTo>
                    <a:pt x="443" y="236"/>
                    <a:pt x="440" y="184"/>
                    <a:pt x="422" y="139"/>
                  </a:cubicBezTo>
                  <a:close/>
                  <a:moveTo>
                    <a:pt x="422" y="247"/>
                  </a:moveTo>
                  <a:cubicBezTo>
                    <a:pt x="417" y="290"/>
                    <a:pt x="398" y="330"/>
                    <a:pt x="368" y="361"/>
                  </a:cubicBezTo>
                  <a:cubicBezTo>
                    <a:pt x="349" y="382"/>
                    <a:pt x="325" y="398"/>
                    <a:pt x="299" y="409"/>
                  </a:cubicBezTo>
                  <a:cubicBezTo>
                    <a:pt x="285" y="371"/>
                    <a:pt x="270" y="333"/>
                    <a:pt x="256" y="294"/>
                  </a:cubicBezTo>
                  <a:cubicBezTo>
                    <a:pt x="280" y="282"/>
                    <a:pt x="297" y="259"/>
                    <a:pt x="300" y="233"/>
                  </a:cubicBezTo>
                  <a:cubicBezTo>
                    <a:pt x="305" y="198"/>
                    <a:pt x="283" y="161"/>
                    <a:pt x="250" y="149"/>
                  </a:cubicBezTo>
                  <a:cubicBezTo>
                    <a:pt x="219" y="136"/>
                    <a:pt x="181" y="146"/>
                    <a:pt x="160" y="172"/>
                  </a:cubicBezTo>
                  <a:cubicBezTo>
                    <a:pt x="140" y="196"/>
                    <a:pt x="136" y="232"/>
                    <a:pt x="151" y="259"/>
                  </a:cubicBezTo>
                  <a:cubicBezTo>
                    <a:pt x="159" y="274"/>
                    <a:pt x="172" y="286"/>
                    <a:pt x="187" y="294"/>
                  </a:cubicBezTo>
                  <a:cubicBezTo>
                    <a:pt x="172" y="332"/>
                    <a:pt x="158" y="371"/>
                    <a:pt x="144" y="409"/>
                  </a:cubicBezTo>
                  <a:cubicBezTo>
                    <a:pt x="104" y="392"/>
                    <a:pt x="70" y="363"/>
                    <a:pt x="48" y="326"/>
                  </a:cubicBezTo>
                  <a:cubicBezTo>
                    <a:pt x="29" y="295"/>
                    <a:pt x="19" y="259"/>
                    <a:pt x="19" y="223"/>
                  </a:cubicBezTo>
                  <a:cubicBezTo>
                    <a:pt x="19" y="178"/>
                    <a:pt x="34" y="134"/>
                    <a:pt x="62" y="98"/>
                  </a:cubicBezTo>
                  <a:cubicBezTo>
                    <a:pt x="90" y="62"/>
                    <a:pt x="131" y="36"/>
                    <a:pt x="175" y="26"/>
                  </a:cubicBezTo>
                  <a:cubicBezTo>
                    <a:pt x="215" y="16"/>
                    <a:pt x="258" y="20"/>
                    <a:pt x="296" y="35"/>
                  </a:cubicBezTo>
                  <a:cubicBezTo>
                    <a:pt x="340" y="52"/>
                    <a:pt x="377" y="85"/>
                    <a:pt x="399" y="126"/>
                  </a:cubicBezTo>
                  <a:cubicBezTo>
                    <a:pt x="419" y="163"/>
                    <a:pt x="427" y="206"/>
                    <a:pt x="422" y="247"/>
                  </a:cubicBez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3" name="Title 2"/>
          <p:cNvSpPr>
            <a:spLocks noGrp="1"/>
          </p:cNvSpPr>
          <p:nvPr>
            <p:ph type="title" idx="4294967295"/>
          </p:nvPr>
        </p:nvSpPr>
        <p:spPr>
          <a:xfrm>
            <a:off x="0" y="271463"/>
            <a:ext cx="8364538" cy="917575"/>
          </a:xfrm>
        </p:spPr>
        <p:txBody>
          <a:bodyPr vert="horz" wrap="square" lIns="146304" tIns="91440" rIns="146304" bIns="91440" rtlCol="0" anchor="t">
            <a:noAutofit/>
          </a:bodyPr>
          <a:lstStyle/>
          <a:p>
            <a:r>
              <a:rPr lang="en-US" dirty="0"/>
              <a:t>R Programing and Environment</a:t>
            </a:r>
          </a:p>
        </p:txBody>
      </p:sp>
      <p:grpSp>
        <p:nvGrpSpPr>
          <p:cNvPr id="11" name="Group 10"/>
          <p:cNvGrpSpPr/>
          <p:nvPr/>
        </p:nvGrpSpPr>
        <p:grpSpPr>
          <a:xfrm>
            <a:off x="8884699" y="2273375"/>
            <a:ext cx="2698837" cy="3903502"/>
            <a:chOff x="8885076" y="2273201"/>
            <a:chExt cx="2699220" cy="3904056"/>
          </a:xfrm>
        </p:grpSpPr>
        <p:sp>
          <p:nvSpPr>
            <p:cNvPr id="15" name="Rectangle 14"/>
            <p:cNvSpPr/>
            <p:nvPr/>
          </p:nvSpPr>
          <p:spPr bwMode="auto">
            <a:xfrm>
              <a:off x="8885076" y="2273201"/>
              <a:ext cx="2699220" cy="39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32293" fontAlgn="base">
                <a:lnSpc>
                  <a:spcPct val="90000"/>
                </a:lnSpc>
                <a:spcBef>
                  <a:spcPct val="0"/>
                </a:spcBef>
                <a:spcAft>
                  <a:spcPts val="600"/>
                </a:spcAft>
                <a:defRPr/>
              </a:pPr>
              <a:endParaRPr lang="en-US" sz="3599" dirty="0">
                <a:solidFill>
                  <a:srgbClr val="DC3C00"/>
                </a:solidFill>
                <a:latin typeface="Segoe UI Light"/>
                <a:ea typeface="Segoe UI" pitchFamily="34" charset="0"/>
                <a:cs typeface="Segoe UI" pitchFamily="34" charset="0"/>
              </a:endParaRPr>
            </a:p>
          </p:txBody>
        </p:sp>
        <p:sp>
          <p:nvSpPr>
            <p:cNvPr id="19" name="Freeform 87"/>
            <p:cNvSpPr>
              <a:spLocks noEditPoints="1"/>
            </p:cNvSpPr>
            <p:nvPr/>
          </p:nvSpPr>
          <p:spPr bwMode="auto">
            <a:xfrm>
              <a:off x="9234231" y="4372879"/>
              <a:ext cx="341376" cy="440375"/>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0" name="Freeform 87"/>
            <p:cNvSpPr>
              <a:spLocks noEditPoints="1"/>
            </p:cNvSpPr>
            <p:nvPr/>
          </p:nvSpPr>
          <p:spPr bwMode="auto">
            <a:xfrm>
              <a:off x="9648513" y="4130329"/>
              <a:ext cx="529400" cy="682926"/>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21" name="Freeform 87"/>
            <p:cNvSpPr>
              <a:spLocks noEditPoints="1"/>
            </p:cNvSpPr>
            <p:nvPr/>
          </p:nvSpPr>
          <p:spPr bwMode="auto">
            <a:xfrm>
              <a:off x="10250819" y="3593881"/>
              <a:ext cx="945251" cy="1219374"/>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rgbClr val="8597BE"/>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gr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Open Source “lingua franca”</a:t>
            </a:r>
            <a:endParaRPr lang="en-US" sz="2000" b="1" dirty="0">
              <a:solidFill>
                <a:srgbClr val="FFFFFF"/>
              </a:solidFill>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Analytics, Computing, Modeling</a:t>
            </a:r>
            <a:endParaRPr lang="en-US" sz="2000" b="1" dirty="0">
              <a:solidFill>
                <a:srgbClr val="FFFFFF"/>
              </a:solidFill>
              <a:latin typeface="Segoe UI Light"/>
              <a:ea typeface="Segoe UI" pitchFamily="34" charset="0"/>
              <a:cs typeface="Segoe UI" pitchFamily="34" charset="0"/>
            </a:endParaRPr>
          </a:p>
        </p:txBody>
      </p:sp>
      <p:sp>
        <p:nvSpPr>
          <p:cNvPr id="9" name="Rectangle 8"/>
          <p:cNvSpPr/>
          <p:nvPr/>
        </p:nvSpPr>
        <p:spPr bwMode="auto">
          <a:xfrm>
            <a:off x="3366172"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Global Community</a:t>
            </a:r>
          </a:p>
        </p:txBody>
      </p:sp>
      <p:sp>
        <p:nvSpPr>
          <p:cNvPr id="23" name="Rectangle 22"/>
          <p:cNvSpPr/>
          <p:nvPr/>
        </p:nvSpPr>
        <p:spPr bwMode="auto">
          <a:xfrm>
            <a:off x="3376641" y="5345770"/>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Millions of users</a:t>
            </a: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7000+ Algorithms, Test Data &amp; Evaluations</a:t>
            </a:r>
            <a:endParaRPr lang="en-US" sz="2000" b="1" dirty="0">
              <a:solidFill>
                <a:srgbClr val="FFFFFF"/>
              </a:solidFill>
              <a:latin typeface="Segoe UI Light"/>
              <a:ea typeface="Segoe UI" pitchFamily="34" charset="0"/>
              <a:cs typeface="Segoe UI" pitchFamily="34" charset="0"/>
            </a:endParaRPr>
          </a:p>
        </p:txBody>
      </p:sp>
      <p:sp>
        <p:nvSpPr>
          <p:cNvPr id="26" name="Rectangle 25"/>
          <p:cNvSpPr/>
          <p:nvPr/>
        </p:nvSpPr>
        <p:spPr bwMode="auto">
          <a:xfrm>
            <a:off x="9027213" y="2414949"/>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Can be Scaled to Big Data, </a:t>
            </a:r>
          </a:p>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Big Analytics</a:t>
            </a: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Ecosystem</a:t>
            </a:r>
            <a:endParaRPr lang="en-US" sz="2000" b="1"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9027213" y="5349797"/>
            <a:ext cx="2413808" cy="4782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DC3C00"/>
                </a:solidFill>
                <a:latin typeface="Segoe UI Light" panose="020B0502040204020203" pitchFamily="34" charset="0"/>
                <a:ea typeface="Segoe UI" pitchFamily="34" charset="0"/>
                <a:cs typeface="Segoe UI Light" panose="020B0502040204020203" pitchFamily="34" charset="0"/>
              </a:rPr>
              <a:t>Scalability</a:t>
            </a:r>
          </a:p>
        </p:txBody>
      </p:sp>
      <p:pic>
        <p:nvPicPr>
          <p:cNvPr id="29" name="Picture 28"/>
          <p:cNvPicPr>
            <a:picLocks noChangeAspect="1"/>
          </p:cNvPicPr>
          <p:nvPr/>
        </p:nvPicPr>
        <p:blipFill>
          <a:blip r:embed="rId3"/>
          <a:stretch>
            <a:fillRect/>
          </a:stretch>
        </p:blipFill>
        <p:spPr>
          <a:xfrm>
            <a:off x="10722806" y="167861"/>
            <a:ext cx="1483886" cy="1124156"/>
          </a:xfrm>
          <a:prstGeom prst="rect">
            <a:avLst/>
          </a:prstGeom>
        </p:spPr>
      </p:pic>
    </p:spTree>
    <p:extLst>
      <p:ext uri="{BB962C8B-B14F-4D97-AF65-F5344CB8AC3E}">
        <p14:creationId xmlns:p14="http://schemas.microsoft.com/office/powerpoint/2010/main" val="2907596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6288"/>
            <a:ext cx="1581150" cy="917575"/>
          </a:xfrm>
        </p:spPr>
        <p:txBody>
          <a:bodyPr vert="horz" wrap="square" lIns="146283" tIns="91427" rIns="146283" bIns="91427" rtlCol="0" anchor="t">
            <a:noAutofit/>
          </a:bodyPr>
          <a:lstStyle/>
          <a:p>
            <a:r>
              <a:rPr lang="en-US" sz="4800" b="1" dirty="0"/>
              <a:t>SQL</a:t>
            </a:r>
          </a:p>
        </p:txBody>
      </p:sp>
      <p:sp>
        <p:nvSpPr>
          <p:cNvPr id="3" name="Rectangle 2"/>
          <p:cNvSpPr/>
          <p:nvPr/>
        </p:nvSpPr>
        <p:spPr>
          <a:xfrm>
            <a:off x="248855" y="2964459"/>
            <a:ext cx="518286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Client/Server</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Database Objects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DML, DDL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DCL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002864"/>
                </a:solidFill>
                <a:effectLst/>
                <a:uLnTx/>
                <a:uFillTx/>
                <a:latin typeface="Segoe UI"/>
                <a:cs typeface="Times New Roman" panose="02020603050405020304" pitchFamily="18" charset="0"/>
              </a:rPr>
              <a:t>Declarative Code</a:t>
            </a:r>
          </a:p>
        </p:txBody>
      </p:sp>
      <p:sp>
        <p:nvSpPr>
          <p:cNvPr id="4" name="Rectangle 3"/>
          <p:cNvSpPr/>
          <p:nvPr/>
        </p:nvSpPr>
        <p:spPr>
          <a:xfrm>
            <a:off x="6042845" y="2866183"/>
            <a:ext cx="628051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Interactive Environment</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Data Structures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Functions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Libraries (Packages)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Functional Code Flow</a:t>
            </a:r>
          </a:p>
        </p:txBody>
      </p:sp>
      <p:sp>
        <p:nvSpPr>
          <p:cNvPr id="5" name="Title 1"/>
          <p:cNvSpPr txBox="1">
            <a:spLocks/>
          </p:cNvSpPr>
          <p:nvPr/>
        </p:nvSpPr>
        <p:spPr>
          <a:xfrm>
            <a:off x="6042845" y="2153148"/>
            <a:ext cx="1579913" cy="917445"/>
          </a:xfrm>
          <a:prstGeom prst="rect">
            <a:avLst/>
          </a:prstGeom>
        </p:spPr>
        <p:txBody>
          <a:bodyPr vert="horz" wrap="square" lIns="146283" tIns="91427" rIns="146283" bIns="9142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81" rtl="0" eaLnBrk="1" fontAlgn="auto" latinLnBrk="0" hangingPunct="1">
              <a:lnSpc>
                <a:spcPct val="90000"/>
              </a:lnSpc>
              <a:spcBef>
                <a:spcPct val="0"/>
              </a:spcBef>
              <a:spcAft>
                <a:spcPts val="0"/>
              </a:spcAft>
              <a:buClrTx/>
              <a:buSzTx/>
              <a:buFontTx/>
              <a:buNone/>
              <a:tabLst/>
              <a:defRPr/>
            </a:pPr>
            <a:r>
              <a:rPr kumimoji="0" lang="en-US" sz="4799" b="1" i="0" u="none" strike="noStrike" kern="1200" cap="none" spc="-102" normalizeH="0" baseline="0" noProof="0" dirty="0">
                <a:ln w="3175">
                  <a:noFill/>
                </a:ln>
                <a:solidFill>
                  <a:srgbClr val="C00000"/>
                </a:solidFill>
                <a:effectLst/>
                <a:uLnTx/>
                <a:uFillTx/>
                <a:latin typeface="Segoe UI Light"/>
                <a:ea typeface="+mn-ea"/>
                <a:cs typeface="Segoe UI" pitchFamily="34" charset="0"/>
              </a:rPr>
              <a:t>R</a:t>
            </a:r>
          </a:p>
        </p:txBody>
      </p:sp>
      <p:sp>
        <p:nvSpPr>
          <p:cNvPr id="6" name="Title 1"/>
          <p:cNvSpPr txBox="1">
            <a:spLocks/>
          </p:cNvSpPr>
          <p:nvPr/>
        </p:nvSpPr>
        <p:spPr>
          <a:xfrm>
            <a:off x="248855" y="165328"/>
            <a:ext cx="5394121" cy="71754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1" i="0" u="none" strike="noStrike" kern="0" cap="none" spc="-102" normalizeH="0" baseline="0" noProof="0" dirty="0">
                <a:ln w="3175">
                  <a:noFill/>
                </a:ln>
                <a:solidFill>
                  <a:srgbClr val="7030A0"/>
                </a:solidFill>
                <a:effectLst/>
                <a:uLnTx/>
                <a:uFillTx/>
                <a:latin typeface="Segoe UI Light" panose="020B0502040204020203" pitchFamily="34" charset="0"/>
                <a:cs typeface="Segoe UI Light" panose="020B0502040204020203" pitchFamily="34" charset="0"/>
              </a:rPr>
              <a:t>SQL and R Contrasted</a:t>
            </a:r>
          </a:p>
        </p:txBody>
      </p:sp>
      <p:pic>
        <p:nvPicPr>
          <p:cNvPr id="7" name="Picture 6"/>
          <p:cNvPicPr>
            <a:picLocks noChangeAspect="1"/>
          </p:cNvPicPr>
          <p:nvPr/>
        </p:nvPicPr>
        <p:blipFill>
          <a:blip r:embed="rId3"/>
          <a:stretch>
            <a:fillRect/>
          </a:stretch>
        </p:blipFill>
        <p:spPr>
          <a:xfrm>
            <a:off x="6536332" y="-975524"/>
            <a:ext cx="4893668" cy="4893668"/>
          </a:xfrm>
          <a:prstGeom prst="rect">
            <a:avLst/>
          </a:prstGeom>
        </p:spPr>
      </p:pic>
    </p:spTree>
    <p:extLst>
      <p:ext uri="{BB962C8B-B14F-4D97-AF65-F5344CB8AC3E}">
        <p14:creationId xmlns:p14="http://schemas.microsoft.com/office/powerpoint/2010/main" val="2759656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Types</a:t>
            </a:r>
          </a:p>
        </p:txBody>
      </p:sp>
      <p:sp>
        <p:nvSpPr>
          <p:cNvPr id="3" name="Rectangle 2"/>
          <p:cNvSpPr/>
          <p:nvPr/>
        </p:nvSpPr>
        <p:spPr>
          <a:xfrm>
            <a:off x="954618" y="1646572"/>
            <a:ext cx="9919688" cy="3477875"/>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Numeric</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Integer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Complex</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Logical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Character</a:t>
            </a:r>
          </a:p>
        </p:txBody>
      </p:sp>
      <p:pic>
        <p:nvPicPr>
          <p:cNvPr id="4" name="Picture 3"/>
          <p:cNvPicPr>
            <a:picLocks noChangeAspect="1"/>
          </p:cNvPicPr>
          <p:nvPr/>
        </p:nvPicPr>
        <p:blipFill>
          <a:blip r:embed="rId3"/>
          <a:stretch>
            <a:fillRect/>
          </a:stretch>
        </p:blipFill>
        <p:spPr>
          <a:xfrm>
            <a:off x="3311896" y="917574"/>
            <a:ext cx="10461254" cy="6980211"/>
          </a:xfrm>
          <a:prstGeom prst="rect">
            <a:avLst/>
          </a:prstGeom>
        </p:spPr>
      </p:pic>
    </p:spTree>
    <p:extLst>
      <p:ext uri="{BB962C8B-B14F-4D97-AF65-F5344CB8AC3E}">
        <p14:creationId xmlns:p14="http://schemas.microsoft.com/office/powerpoint/2010/main" val="7171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Structures</a:t>
            </a:r>
          </a:p>
        </p:txBody>
      </p:sp>
      <p:sp>
        <p:nvSpPr>
          <p:cNvPr id="3" name="Rectangle 2"/>
          <p:cNvSpPr/>
          <p:nvPr/>
        </p:nvSpPr>
        <p:spPr>
          <a:xfrm>
            <a:off x="686741" y="1089025"/>
            <a:ext cx="10735435" cy="5386090"/>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Vector</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single-line sequence of one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List</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An ordered collection of objects, allowing a variety of (possibly unrelated) objects under one name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Matrix</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multi-line sequence of the same length and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Array</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Like a Matrix, but with more dimensions</a:t>
            </a:r>
          </a:p>
          <a:p>
            <a:pPr marL="685800" indent="-685800" defTabSz="914400">
              <a:buFont typeface="Arial" panose="020B0604020202020204" pitchFamily="34" charset="0"/>
              <a:buChar char="•"/>
              <a:defRPr/>
            </a:pPr>
            <a:r>
              <a:rPr lang="en-US" sz="4000" kern="0" dirty="0" err="1">
                <a:solidFill>
                  <a:srgbClr val="002864"/>
                </a:solidFill>
                <a:latin typeface="Segoe UI Light" panose="020B0502040204020203" pitchFamily="34" charset="0"/>
                <a:cs typeface="Segoe UI Light" panose="020B0502040204020203" pitchFamily="34" charset="0"/>
              </a:rPr>
              <a:t>Dataframe</a:t>
            </a:r>
            <a:endParaRPr lang="en-US" sz="4000" kern="0" dirty="0">
              <a:solidFill>
                <a:srgbClr val="002864"/>
              </a:solidFill>
              <a:latin typeface="Segoe UI Light" panose="020B0502040204020203" pitchFamily="34" charset="0"/>
              <a:cs typeface="Segoe UI Light" panose="020B0502040204020203" pitchFamily="34" charset="0"/>
            </a:endParaRPr>
          </a:p>
          <a:p>
            <a:pPr marL="1152171" lvl="1" indent="-685800" defTabSz="914400">
              <a:buFont typeface="Arial" panose="020B0604020202020204" pitchFamily="34" charset="0"/>
              <a:buChar char="•"/>
              <a:defRPr/>
            </a:pPr>
            <a:r>
              <a:rPr lang="en-US" sz="2400" kern="0" dirty="0">
                <a:solidFill>
                  <a:sysClr val="windowText" lastClr="000000"/>
                </a:solidFill>
                <a:latin typeface="Segoe UI Light" panose="020B0502040204020203" pitchFamily="34" charset="0"/>
                <a:cs typeface="Segoe UI Light" panose="020B0502040204020203" pitchFamily="34" charset="0"/>
              </a:rPr>
              <a:t>Table-like structure</a:t>
            </a:r>
          </a:p>
        </p:txBody>
      </p:sp>
      <p:pic>
        <p:nvPicPr>
          <p:cNvPr id="4" name="Picture 3"/>
          <p:cNvPicPr>
            <a:picLocks noChangeAspect="1"/>
          </p:cNvPicPr>
          <p:nvPr/>
        </p:nvPicPr>
        <p:blipFill>
          <a:blip r:embed="rId3"/>
          <a:stretch>
            <a:fillRect/>
          </a:stretch>
        </p:blipFill>
        <p:spPr>
          <a:xfrm>
            <a:off x="9197517" y="435783"/>
            <a:ext cx="2691270" cy="1672244"/>
          </a:xfrm>
          <a:prstGeom prst="rect">
            <a:avLst/>
          </a:prstGeom>
        </p:spPr>
      </p:pic>
    </p:spTree>
    <p:extLst>
      <p:ext uri="{BB962C8B-B14F-4D97-AF65-F5344CB8AC3E}">
        <p14:creationId xmlns:p14="http://schemas.microsoft.com/office/powerpoint/2010/main" val="2611354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 VM Setup</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R Tutorial</a:t>
            </a: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Tutorial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5606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Microsoft R Platform</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8254422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9914" y="14398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Products </a:t>
            </a:r>
          </a:p>
        </p:txBody>
      </p:sp>
      <p:graphicFrame>
        <p:nvGraphicFramePr>
          <p:cNvPr id="90" name="Content Placeholder 5"/>
          <p:cNvGraphicFramePr>
            <a:graphicFrameLocks/>
          </p:cNvGraphicFramePr>
          <p:nvPr>
            <p:extLst>
              <p:ext uri="{D42A27DB-BD31-4B8C-83A1-F6EECF244321}">
                <p14:modId xmlns:p14="http://schemas.microsoft.com/office/powerpoint/2010/main" val="3081650496"/>
              </p:ext>
            </p:extLst>
          </p:nvPr>
        </p:nvGraphicFramePr>
        <p:xfrm>
          <a:off x="0" y="1061429"/>
          <a:ext cx="9701665" cy="557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8869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25185" y="171056"/>
            <a:ext cx="4004915" cy="3103809"/>
          </a:xfrm>
          <a:prstGeom prst="rect">
            <a:avLst/>
          </a:prstGeom>
        </p:spPr>
      </p:pic>
      <p:sp>
        <p:nvSpPr>
          <p:cNvPr id="100" name="Title 1"/>
          <p:cNvSpPr txBox="1">
            <a:spLocks/>
          </p:cNvSpPr>
          <p:nvPr/>
        </p:nvSpPr>
        <p:spPr>
          <a:xfrm>
            <a:off x="111492" y="171056"/>
            <a:ext cx="4563378" cy="88050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0" i="0" u="none" strike="noStrike" kern="0" cap="none" spc="-102" normalizeH="0" baseline="0" noProof="0" dirty="0">
                <a:ln w="3175">
                  <a:noFill/>
                </a:ln>
                <a:solidFill>
                  <a:sysClr val="windowText" lastClr="000000"/>
                </a:solidFill>
                <a:effectLst/>
                <a:uLnTx/>
                <a:uFillTx/>
                <a:latin typeface="Segoe UI Light" panose="020B0502040204020203" pitchFamily="34" charset="0"/>
                <a:cs typeface="Segoe UI Light" panose="020B0502040204020203" pitchFamily="34" charset="0"/>
              </a:rPr>
              <a:t>Microsoft R Open</a:t>
            </a:r>
          </a:p>
        </p:txBody>
      </p:sp>
      <p:sp>
        <p:nvSpPr>
          <p:cNvPr id="11" name="Content Placeholder 3"/>
          <p:cNvSpPr>
            <a:spLocks noGrp="1"/>
          </p:cNvSpPr>
          <p:nvPr>
            <p:ph type="body" sz="quarter" idx="4294967295"/>
          </p:nvPr>
        </p:nvSpPr>
        <p:spPr>
          <a:xfrm>
            <a:off x="631825" y="942975"/>
            <a:ext cx="11804650" cy="6051550"/>
          </a:xfrm>
        </p:spPr>
        <p:txBody>
          <a:bodyPr>
            <a:noAutofit/>
          </a:bodyPr>
          <a:lstStyle/>
          <a:p>
            <a:r>
              <a:rPr lang="en-US" sz="2800" dirty="0">
                <a:latin typeface="Segoe UI Light" panose="020B0502040204020203" pitchFamily="34" charset="0"/>
                <a:cs typeface="Segoe UI Light" panose="020B0502040204020203" pitchFamily="34" charset="0"/>
              </a:rPr>
              <a:t>Enhanced Open Source R distribution</a:t>
            </a:r>
          </a:p>
          <a:p>
            <a:pPr lvl="1"/>
            <a:r>
              <a:rPr lang="en-US" sz="2000" dirty="0">
                <a:latin typeface="Segoe UI Light" panose="020B0502040204020203" pitchFamily="34" charset="0"/>
                <a:cs typeface="Segoe UI Light" panose="020B0502040204020203" pitchFamily="34" charset="0"/>
              </a:rPr>
              <a:t>Based on the latest Open Source R </a:t>
            </a:r>
          </a:p>
          <a:p>
            <a:pPr lvl="1"/>
            <a:r>
              <a:rPr lang="en-US" sz="2000" dirty="0">
                <a:latin typeface="Segoe UI Light" panose="020B0502040204020203" pitchFamily="34" charset="0"/>
                <a:cs typeface="Segoe UI Light" panose="020B0502040204020203" pitchFamily="34" charset="0"/>
              </a:rPr>
              <a:t>Built, tested and distributed by </a:t>
            </a:r>
            <a:r>
              <a:rPr lang="en-US" sz="2000" dirty="0">
                <a:latin typeface="Segoe UI Light" panose="020B0502040204020203" pitchFamily="34" charset="0"/>
                <a:cs typeface="Segoe UI Light" panose="020B0502040204020203" pitchFamily="34" charset="0"/>
                <a:sym typeface="Wingdings" panose="05000000000000000000" pitchFamily="2" charset="2"/>
              </a:rPr>
              <a:t>Microsoft</a:t>
            </a:r>
            <a:endParaRPr lang="en-US" sz="2000" dirty="0">
              <a:latin typeface="Segoe UI Light" panose="020B0502040204020203" pitchFamily="34" charset="0"/>
              <a:cs typeface="Segoe UI Light" panose="020B0502040204020203" pitchFamily="34" charset="0"/>
            </a:endParaRPr>
          </a:p>
          <a:p>
            <a:pPr lvl="1"/>
            <a:r>
              <a:rPr lang="en-US" sz="2000" dirty="0">
                <a:latin typeface="Segoe UI Light" panose="020B0502040204020203" pitchFamily="34" charset="0"/>
                <a:cs typeface="Segoe UI Light" panose="020B0502040204020203" pitchFamily="34" charset="0"/>
              </a:rPr>
              <a:t>Enhanced by Intel MKL Library to speed up linear algebra functions </a:t>
            </a:r>
          </a:p>
          <a:p>
            <a:r>
              <a:rPr lang="en-US" sz="2800" dirty="0">
                <a:latin typeface="Segoe UI Light" panose="020B0502040204020203" pitchFamily="34" charset="0"/>
                <a:cs typeface="Segoe UI Light" panose="020B0502040204020203" pitchFamily="34" charset="0"/>
              </a:rPr>
              <a:t>Compatible with all R-related software</a:t>
            </a:r>
          </a:p>
          <a:p>
            <a:pPr lvl="1"/>
            <a:r>
              <a:rPr lang="en-US" sz="2000" dirty="0">
                <a:latin typeface="Segoe UI Light" panose="020B0502040204020203" pitchFamily="34" charset="0"/>
                <a:cs typeface="Segoe UI Light" panose="020B0502040204020203" pitchFamily="34" charset="0"/>
              </a:rPr>
              <a:t>CRAN packages, </a:t>
            </a:r>
            <a:r>
              <a:rPr lang="en-US" sz="2000" dirty="0" err="1">
                <a:latin typeface="Segoe UI Light" panose="020B0502040204020203" pitchFamily="34" charset="0"/>
                <a:cs typeface="Segoe UI Light" panose="020B0502040204020203" pitchFamily="34" charset="0"/>
              </a:rPr>
              <a:t>RStudio</a:t>
            </a:r>
            <a:r>
              <a:rPr lang="en-US" sz="2000" dirty="0">
                <a:latin typeface="Segoe UI Light" panose="020B0502040204020203" pitchFamily="34" charset="0"/>
                <a:cs typeface="Segoe UI Light" panose="020B0502040204020203" pitchFamily="34" charset="0"/>
              </a:rPr>
              <a:t>, third-party R integrations, …</a:t>
            </a:r>
          </a:p>
          <a:p>
            <a:r>
              <a:rPr lang="en-US" sz="2800" dirty="0">
                <a:latin typeface="Segoe UI Light" panose="020B0502040204020203" pitchFamily="34" charset="0"/>
                <a:cs typeface="Segoe UI Light" panose="020B0502040204020203" pitchFamily="34" charset="0"/>
              </a:rPr>
              <a:t>Revolutions Open-Source R packages</a:t>
            </a:r>
          </a:p>
          <a:p>
            <a:pPr lvl="1"/>
            <a:r>
              <a:rPr lang="en-US" sz="2000" dirty="0">
                <a:latin typeface="Segoe UI Light" panose="020B0502040204020203" pitchFamily="34" charset="0"/>
                <a:cs typeface="Segoe UI Light" panose="020B0502040204020203" pitchFamily="34" charset="0"/>
              </a:rPr>
              <a:t>Reproducible R Toolkit – checkpoint </a:t>
            </a:r>
          </a:p>
          <a:p>
            <a:r>
              <a:rPr lang="en-US" sz="2800" dirty="0">
                <a:latin typeface="Segoe UI Light" panose="020B0502040204020203" pitchFamily="34" charset="0"/>
                <a:cs typeface="Segoe UI Light" panose="020B0502040204020203" pitchFamily="34" charset="0"/>
              </a:rPr>
              <a:t>MRAN website mran.revolutionanalytics.com</a:t>
            </a:r>
          </a:p>
          <a:p>
            <a:pPr lvl="1"/>
            <a:r>
              <a:rPr lang="en-US" sz="2000" dirty="0">
                <a:latin typeface="Segoe UI Light" panose="020B0502040204020203" pitchFamily="34" charset="0"/>
                <a:cs typeface="Segoe UI Light" panose="020B0502040204020203" pitchFamily="34" charset="0"/>
              </a:rPr>
              <a:t>Enhanced documentation and learning resources</a:t>
            </a:r>
          </a:p>
          <a:p>
            <a:pPr lvl="1"/>
            <a:r>
              <a:rPr lang="en-US" sz="2000" dirty="0">
                <a:latin typeface="Segoe UI Light" panose="020B0502040204020203" pitchFamily="34" charset="0"/>
                <a:cs typeface="Segoe UI Light" panose="020B0502040204020203" pitchFamily="34" charset="0"/>
              </a:rPr>
              <a:t>Discover 7500 free add-on R packages</a:t>
            </a:r>
          </a:p>
          <a:p>
            <a:r>
              <a:rPr lang="en-US" sz="2800" dirty="0">
                <a:latin typeface="Segoe UI Light" panose="020B0502040204020203" pitchFamily="34" charset="0"/>
                <a:cs typeface="Segoe UI Light" panose="020B0502040204020203" pitchFamily="34" charset="0"/>
              </a:rPr>
              <a:t>Open source (GPLv2 license) - 100% free to download, use and share</a:t>
            </a:r>
          </a:p>
        </p:txBody>
      </p:sp>
    </p:spTree>
    <p:extLst>
      <p:ext uri="{BB962C8B-B14F-4D97-AF65-F5344CB8AC3E}">
        <p14:creationId xmlns:p14="http://schemas.microsoft.com/office/powerpoint/2010/main" val="4248669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4613"/>
            <a:ext cx="7100888" cy="8032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Microsoft R Open and R Client</a:t>
            </a:r>
          </a:p>
        </p:txBody>
      </p:sp>
      <p:pic>
        <p:nvPicPr>
          <p:cNvPr id="5" name="Picture 4"/>
          <p:cNvPicPr>
            <a:picLocks noChangeAspect="1"/>
          </p:cNvPicPr>
          <p:nvPr/>
        </p:nvPicPr>
        <p:blipFill>
          <a:blip r:embed="rId3"/>
          <a:stretch>
            <a:fillRect/>
          </a:stretch>
        </p:blipFill>
        <p:spPr>
          <a:xfrm>
            <a:off x="1963303" y="5562272"/>
            <a:ext cx="1080980" cy="818924"/>
          </a:xfrm>
          <a:prstGeom prst="rect">
            <a:avLst/>
          </a:prstGeom>
        </p:spPr>
      </p:pic>
      <p:pic>
        <p:nvPicPr>
          <p:cNvPr id="8" name="Picture 7"/>
          <p:cNvPicPr>
            <a:picLocks noChangeAspect="1"/>
          </p:cNvPicPr>
          <p:nvPr/>
        </p:nvPicPr>
        <p:blipFill>
          <a:blip r:embed="rId4"/>
          <a:stretch>
            <a:fillRect/>
          </a:stretch>
        </p:blipFill>
        <p:spPr>
          <a:xfrm>
            <a:off x="326786" y="1394116"/>
            <a:ext cx="4859364" cy="2874164"/>
          </a:xfrm>
          <a:prstGeom prst="rect">
            <a:avLst/>
          </a:prstGeom>
          <a:ln>
            <a:noFill/>
          </a:ln>
          <a:effectLst>
            <a:outerShdw blurRad="292100" dist="139700" dir="2700000" algn="tl" rotWithShape="0">
              <a:srgbClr val="333333">
                <a:alpha val="65000"/>
              </a:srgbClr>
            </a:outerShdw>
          </a:effectLst>
        </p:spPr>
      </p:pic>
      <p:cxnSp>
        <p:nvCxnSpPr>
          <p:cNvPr id="4" name="Connector: Elbow 3"/>
          <p:cNvCxnSpPr>
            <a:stCxn id="17" idx="3"/>
          </p:cNvCxnSpPr>
          <p:nvPr/>
        </p:nvCxnSpPr>
        <p:spPr>
          <a:xfrm flipV="1">
            <a:off x="4415884" y="3607716"/>
            <a:ext cx="2258514" cy="2053142"/>
          </a:xfrm>
          <a:prstGeom prst="bentConnector3">
            <a:avLst>
              <a:gd name="adj1" fmla="val 50000"/>
            </a:avLst>
          </a:prstGeom>
          <a:ln w="476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stCxn id="8" idx="2"/>
            <a:endCxn id="17" idx="0"/>
          </p:cNvCxnSpPr>
          <p:nvPr/>
        </p:nvCxnSpPr>
        <p:spPr>
          <a:xfrm>
            <a:off x="2756468" y="4268280"/>
            <a:ext cx="894778" cy="107374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86608" y="5342021"/>
            <a:ext cx="1529276" cy="63767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ScaleR</a:t>
            </a:r>
          </a:p>
        </p:txBody>
      </p:sp>
      <p:cxnSp>
        <p:nvCxnSpPr>
          <p:cNvPr id="9" name="Straight Arrow Connector 8"/>
          <p:cNvCxnSpPr>
            <a:endCxn id="5" idx="0"/>
          </p:cNvCxnSpPr>
          <p:nvPr/>
        </p:nvCxnSpPr>
        <p:spPr>
          <a:xfrm flipH="1">
            <a:off x="2503793" y="4268280"/>
            <a:ext cx="252675" cy="129399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674397" y="1280160"/>
            <a:ext cx="5346915" cy="5236550"/>
            <a:chOff x="6674397" y="1280160"/>
            <a:chExt cx="5346915" cy="5236550"/>
          </a:xfrm>
        </p:grpSpPr>
        <p:grpSp>
          <p:nvGrpSpPr>
            <p:cNvPr id="11" name="Group 10"/>
            <p:cNvGrpSpPr/>
            <p:nvPr/>
          </p:nvGrpSpPr>
          <p:grpSpPr>
            <a:xfrm>
              <a:off x="6674397" y="1280160"/>
              <a:ext cx="5346915" cy="5236550"/>
              <a:chOff x="6851904" y="1267968"/>
              <a:chExt cx="5584571" cy="5510784"/>
            </a:xfrm>
          </p:grpSpPr>
          <p:sp>
            <p:nvSpPr>
              <p:cNvPr id="6" name="Rounded Rectangle 5"/>
              <p:cNvSpPr/>
              <p:nvPr/>
            </p:nvSpPr>
            <p:spPr bwMode="auto">
              <a:xfrm>
                <a:off x="6851904" y="1267968"/>
                <a:ext cx="5584571" cy="5510784"/>
              </a:xfrm>
              <a:prstGeom prst="round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extBox 9"/>
              <p:cNvSpPr txBox="1"/>
              <p:nvPr/>
            </p:nvSpPr>
            <p:spPr>
              <a:xfrm>
                <a:off x="7694818" y="1434920"/>
                <a:ext cx="4110419" cy="71904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chemeClr val="bg1"/>
                    </a:solidFill>
                    <a:effectLst/>
                    <a:uLnTx/>
                    <a:uFillTx/>
                  </a:rPr>
                  <a:t>Microsoft R Server</a:t>
                </a:r>
              </a:p>
            </p:txBody>
          </p:sp>
        </p:grpSp>
        <p:pic>
          <p:nvPicPr>
            <p:cNvPr id="12" name="Picture 11"/>
            <p:cNvPicPr>
              <a:picLocks noChangeAspect="1"/>
            </p:cNvPicPr>
            <p:nvPr/>
          </p:nvPicPr>
          <p:blipFill>
            <a:blip r:embed="rId5"/>
            <a:stretch>
              <a:fillRect/>
            </a:stretch>
          </p:blipFill>
          <p:spPr>
            <a:xfrm>
              <a:off x="8504982" y="2246711"/>
              <a:ext cx="1380600" cy="4041753"/>
            </a:xfrm>
            <a:prstGeom prst="rect">
              <a:avLst/>
            </a:prstGeom>
          </p:spPr>
        </p:pic>
      </p:grpSp>
    </p:spTree>
    <p:extLst>
      <p:ext uri="{BB962C8B-B14F-4D97-AF65-F5344CB8AC3E}">
        <p14:creationId xmlns:p14="http://schemas.microsoft.com/office/powerpoint/2010/main" val="5099651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CISR302 - Microsoft R (Architecture and Administration)</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bwMode="auto">
          <a:xfrm>
            <a:off x="213289" y="1860276"/>
            <a:ext cx="11537433" cy="3039046"/>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04775"/>
            <a:ext cx="11888788" cy="917575"/>
          </a:xfrm>
        </p:spPr>
        <p:txBody>
          <a:bodyPr>
            <a:normAutofit fontScale="90000"/>
          </a:bodyPr>
          <a:lstStyle/>
          <a:p>
            <a:r>
              <a:rPr lang="en-US" sz="5400" dirty="0"/>
              <a:t>Microsoft R Components</a:t>
            </a:r>
          </a:p>
        </p:txBody>
      </p:sp>
      <p:sp>
        <p:nvSpPr>
          <p:cNvPr id="3" name="Rectangle 2"/>
          <p:cNvSpPr/>
          <p:nvPr/>
        </p:nvSpPr>
        <p:spPr>
          <a:xfrm>
            <a:off x="226938" y="1882404"/>
            <a:ext cx="11625981" cy="2985433"/>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 R Open</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cs typeface="Times New Roman" panose="02020603050405020304" pitchFamily="18" charset="0"/>
              </a:rPr>
              <a:t>Microsoft R Client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a:t>
            </a:r>
            <a:r>
              <a:rPr kumimoji="0" lang="en-US" sz="4800" b="0" i="0" u="none" strike="noStrike" kern="0" cap="none" spc="0" normalizeH="0" noProof="0" dirty="0">
                <a:ln>
                  <a:noFill/>
                </a:ln>
                <a:solidFill>
                  <a:srgbClr val="002864"/>
                </a:solidFill>
                <a:effectLst/>
                <a:uLnTx/>
                <a:uFillTx/>
                <a:cs typeface="Times New Roman" panose="02020603050405020304" pitchFamily="18" charset="0"/>
              </a:rPr>
              <a:t> R Server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noProof="0" dirty="0">
                <a:ln>
                  <a:noFill/>
                </a:ln>
                <a:solidFill>
                  <a:srgbClr val="002864"/>
                </a:solidFill>
                <a:effectLst/>
                <a:uLnTx/>
                <a:uFillTx/>
                <a:cs typeface="Times New Roman" panose="02020603050405020304" pitchFamily="18" charset="0"/>
              </a:rPr>
              <a:t>HDInsight </a:t>
            </a:r>
            <a:r>
              <a:rPr kumimoji="0" lang="en-US" sz="4400" b="0" i="0" u="none" strike="noStrike" kern="0" cap="none" spc="0" normalizeH="0" noProof="0" dirty="0" err="1">
                <a:ln>
                  <a:noFill/>
                </a:ln>
                <a:solidFill>
                  <a:srgbClr val="002864"/>
                </a:solidFill>
                <a:effectLst/>
                <a:uLnTx/>
                <a:uFillTx/>
                <a:cs typeface="Times New Roman" panose="02020603050405020304" pitchFamily="18" charset="0"/>
              </a:rPr>
              <a:t>SparkR</a:t>
            </a:r>
            <a:r>
              <a:rPr kumimoji="0" lang="en-US" sz="4400" b="0" i="0" u="none" strike="noStrike" kern="0" cap="none" spc="0" normalizeH="0" noProof="0" dirty="0">
                <a:ln>
                  <a:noFill/>
                </a:ln>
                <a:solidFill>
                  <a:srgbClr val="002864"/>
                </a:solidFill>
                <a:effectLst/>
                <a:uLnTx/>
                <a:uFillTx/>
                <a:cs typeface="Times New Roman" panose="02020603050405020304" pitchFamily="18" charset="0"/>
              </a:rPr>
              <a:t>  /</a:t>
            </a:r>
            <a:r>
              <a:rPr lang="en-US" sz="4400" kern="0" dirty="0">
                <a:solidFill>
                  <a:srgbClr val="002864"/>
                </a:solidFill>
                <a:cs typeface="Times New Roman" panose="02020603050405020304" pitchFamily="18" charset="0"/>
              </a:rPr>
              <a:t> SQL Server ML Services</a:t>
            </a:r>
            <a:endParaRPr kumimoji="0" lang="en-US" sz="4400" b="0" i="0" u="none" strike="noStrike" kern="0" cap="none" spc="0" normalizeH="0" baseline="0" noProof="0" dirty="0">
              <a:ln>
                <a:noFill/>
              </a:ln>
              <a:solidFill>
                <a:srgbClr val="00B050"/>
              </a:solidFill>
              <a:effectLst/>
              <a:uLnTx/>
              <a:uFillTx/>
            </a:endParaRPr>
          </a:p>
        </p:txBody>
      </p:sp>
      <p:sp>
        <p:nvSpPr>
          <p:cNvPr id="4" name="Rectangle 3"/>
          <p:cNvSpPr/>
          <p:nvPr/>
        </p:nvSpPr>
        <p:spPr>
          <a:xfrm>
            <a:off x="315810" y="5346113"/>
            <a:ext cx="9329798" cy="769441"/>
          </a:xfrm>
          <a:prstGeom prst="rect">
            <a:avLst/>
          </a:prstGeom>
        </p:spPr>
        <p:txBody>
          <a:bodyPr wrap="none">
            <a:spAutoFit/>
          </a:bodyPr>
          <a:lstStyle/>
          <a:p>
            <a:pPr marL="685800" lvl="0" indent="-685800" defTabSz="914400">
              <a:buFont typeface="Arial" panose="020B0604020202020204" pitchFamily="34" charset="0"/>
              <a:buChar char="•"/>
              <a:defRPr/>
            </a:pPr>
            <a:r>
              <a:rPr lang="en-US" sz="4400" kern="0" dirty="0">
                <a:solidFill>
                  <a:srgbClr val="002864"/>
                </a:solidFill>
                <a:cs typeface="Times New Roman" panose="02020603050405020304" pitchFamily="18" charset="0"/>
              </a:rPr>
              <a:t>R Module in Azure Machine Learning</a:t>
            </a:r>
          </a:p>
        </p:txBody>
      </p:sp>
      <p:sp>
        <p:nvSpPr>
          <p:cNvPr id="6" name="Rectangle: Rounded Corners 5"/>
          <p:cNvSpPr/>
          <p:nvPr/>
        </p:nvSpPr>
        <p:spPr bwMode="auto">
          <a:xfrm>
            <a:off x="226939" y="1871340"/>
            <a:ext cx="6644549" cy="1649558"/>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226937" y="1847911"/>
            <a:ext cx="7204107" cy="2285089"/>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p:cNvSpPr/>
          <p:nvPr/>
        </p:nvSpPr>
        <p:spPr bwMode="auto">
          <a:xfrm>
            <a:off x="226939" y="1895467"/>
            <a:ext cx="6030399" cy="805981"/>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001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8732" y="171411"/>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54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Server</a:t>
            </a:r>
          </a:p>
        </p:txBody>
      </p:sp>
      <p:sp>
        <p:nvSpPr>
          <p:cNvPr id="10" name="Rectangle 9"/>
          <p:cNvSpPr/>
          <p:nvPr/>
        </p:nvSpPr>
        <p:spPr>
          <a:xfrm>
            <a:off x="671628" y="1422695"/>
            <a:ext cx="11093221" cy="1374897"/>
          </a:xfrm>
          <a:prstGeom prst="rect">
            <a:avLst/>
          </a:prstGeom>
        </p:spPr>
        <p:txBody>
          <a:bodyPr wrap="square">
            <a:spAutoFit/>
          </a:bodyPr>
          <a:lstStyle/>
          <a:p>
            <a:pPr defTabSz="932597">
              <a:defRPr/>
            </a:pPr>
            <a:r>
              <a:rPr lang="en-US" sz="204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836" b="1" kern="0" dirty="0">
              <a:solidFill>
                <a:sysClr val="windowText" lastClr="000000"/>
              </a:solidFill>
            </a:endParaRPr>
          </a:p>
        </p:txBody>
      </p:sp>
      <p:sp>
        <p:nvSpPr>
          <p:cNvPr id="11" name="Text Placeholder 2"/>
          <p:cNvSpPr>
            <a:spLocks noGrp="1"/>
          </p:cNvSpPr>
          <p:nvPr>
            <p:ph type="body" sz="quarter" idx="4294967295"/>
          </p:nvPr>
        </p:nvSpPr>
        <p:spPr>
          <a:xfrm>
            <a:off x="0" y="3213100"/>
            <a:ext cx="7891463" cy="3335338"/>
          </a:xfrm>
        </p:spPr>
        <p:txBody>
          <a:bodyPr/>
          <a:lstStyle/>
          <a:p>
            <a:pPr marL="0" indent="0">
              <a:buNone/>
            </a:pPr>
            <a:r>
              <a:rPr lang="en-US" sz="3199" b="1" dirty="0"/>
              <a:t>High-performance open source R plus:</a:t>
            </a:r>
          </a:p>
          <a:p>
            <a:pPr lvl="1"/>
            <a:r>
              <a:rPr lang="en-US" dirty="0"/>
              <a:t>Data source connectivity to big-data objects</a:t>
            </a:r>
          </a:p>
          <a:p>
            <a:pPr lvl="1"/>
            <a:r>
              <a:rPr lang="en-US" dirty="0"/>
              <a:t>Big-data advanced analytics</a:t>
            </a:r>
          </a:p>
          <a:p>
            <a:pPr lvl="1"/>
            <a:r>
              <a:rPr lang="en-US" dirty="0"/>
              <a:t>Multi-platform environment support</a:t>
            </a:r>
          </a:p>
          <a:p>
            <a:pPr lvl="1"/>
            <a:r>
              <a:rPr lang="en-US" dirty="0" err="1"/>
              <a:t>Inpredictive</a:t>
            </a:r>
            <a:r>
              <a:rPr lang="en-US" dirty="0"/>
              <a:t> modeling</a:t>
            </a:r>
          </a:p>
          <a:p>
            <a:pPr lvl="1"/>
            <a:r>
              <a:rPr lang="en-US" dirty="0"/>
              <a:t>Development and production environment support</a:t>
            </a:r>
          </a:p>
          <a:p>
            <a:pPr lvl="2"/>
            <a:r>
              <a:rPr lang="en-US" dirty="0"/>
              <a:t>IDE for data scientist developers</a:t>
            </a:r>
          </a:p>
          <a:p>
            <a:pPr lvl="2"/>
            <a:r>
              <a:rPr lang="en-US" dirty="0"/>
              <a:t>Secure, Scalable R Deployment</a:t>
            </a:r>
          </a:p>
        </p:txBody>
      </p:sp>
      <p:sp>
        <p:nvSpPr>
          <p:cNvPr id="15" name="Rectangle 14"/>
          <p:cNvSpPr/>
          <p:nvPr/>
        </p:nvSpPr>
        <p:spPr bwMode="auto">
          <a:xfrm>
            <a:off x="8333877" y="3352945"/>
            <a:ext cx="3430972" cy="2447885"/>
          </a:xfrm>
          <a:prstGeom prst="rect">
            <a:avLst/>
          </a:prstGeom>
          <a:no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8457524" y="5965129"/>
            <a:ext cx="1411652" cy="481827"/>
          </a:xfrm>
          <a:prstGeom prst="rect">
            <a:avLst/>
          </a:prstGeom>
          <a:solidFill>
            <a:srgbClr val="FFB900">
              <a:lumMod val="75000"/>
            </a:srgbClr>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Open Source Components </a:t>
            </a:r>
          </a:p>
        </p:txBody>
      </p:sp>
      <p:sp>
        <p:nvSpPr>
          <p:cNvPr id="17" name="Rectangle 16"/>
          <p:cNvSpPr/>
          <p:nvPr/>
        </p:nvSpPr>
        <p:spPr>
          <a:xfrm>
            <a:off x="10259004" y="5972250"/>
            <a:ext cx="1411652" cy="481827"/>
          </a:xfrm>
          <a:prstGeom prst="rect">
            <a:avLst/>
          </a:prstGeom>
          <a:solidFill>
            <a:srgbClr val="107C10"/>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Licensed Components </a:t>
            </a:r>
          </a:p>
        </p:txBody>
      </p:sp>
      <p:sp>
        <p:nvSpPr>
          <p:cNvPr id="18" name="Rectangle 17"/>
          <p:cNvSpPr/>
          <p:nvPr/>
        </p:nvSpPr>
        <p:spPr bwMode="auto">
          <a:xfrm>
            <a:off x="9532968" y="3477147"/>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8457524" y="3489029"/>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9014591" y="3878935"/>
            <a:ext cx="389634" cy="1735770"/>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21" name="Rectangle 20"/>
          <p:cNvSpPr/>
          <p:nvPr/>
        </p:nvSpPr>
        <p:spPr>
          <a:xfrm>
            <a:off x="8577069" y="3878935"/>
            <a:ext cx="378420" cy="1735769"/>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22" name="Rectangle 21"/>
          <p:cNvSpPr/>
          <p:nvPr/>
        </p:nvSpPr>
        <p:spPr>
          <a:xfrm rot="5400000">
            <a:off x="10386172" y="443626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23" name="Rectangle 22"/>
          <p:cNvSpPr/>
          <p:nvPr/>
        </p:nvSpPr>
        <p:spPr>
          <a:xfrm rot="5400000">
            <a:off x="10386172" y="3964386"/>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24" name="Rectangle 23"/>
          <p:cNvSpPr/>
          <p:nvPr/>
        </p:nvSpPr>
        <p:spPr>
          <a:xfrm rot="5400000">
            <a:off x="10386172" y="3492507"/>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25" name="Rectangle 24"/>
          <p:cNvSpPr/>
          <p:nvPr/>
        </p:nvSpPr>
        <p:spPr bwMode="auto">
          <a:xfrm>
            <a:off x="8577069" y="387893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9065458" y="5078426"/>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a:xfrm rot="5400000">
            <a:off x="10408439" y="3018130"/>
            <a:ext cx="345999" cy="1966349"/>
          </a:xfrm>
          <a:prstGeom prst="rect">
            <a:avLst/>
          </a:prstGeom>
          <a:gradFill flip="none" rotWithShape="1">
            <a:gsLst>
              <a:gs pos="0">
                <a:srgbClr val="107C10"/>
              </a:gs>
              <a:gs pos="72000">
                <a:srgbClr val="FFB900">
                  <a:lumMod val="75000"/>
                </a:srgbClr>
              </a:gs>
            </a:gsLst>
            <a:lin ang="5400000" scaled="1"/>
            <a:tileRect/>
          </a:gradFill>
          <a:ln w="25400" cap="flat" cmpd="sng" algn="ctr">
            <a:noFill/>
            <a:prstDash val="solid"/>
          </a:ln>
          <a:effectLst/>
        </p:spPr>
        <p:txBody>
          <a:bodyPr vert="vert270" lIns="0" tIns="0" rIns="0" bIns="0" rtlCol="0" anchor="ctr"/>
          <a:lstStyle/>
          <a:p>
            <a:pPr algn="ctr" defTabSz="1243254">
              <a:defRPr/>
            </a:pPr>
            <a:r>
              <a:rPr lang="en-US" sz="1599" kern="0" dirty="0" err="1">
                <a:solidFill>
                  <a:prstClr val="white"/>
                </a:solidFill>
                <a:latin typeface="Segoe UI"/>
              </a:rPr>
              <a:t>DeployR</a:t>
            </a:r>
            <a:endParaRPr lang="en-US" sz="1599" kern="0" dirty="0">
              <a:solidFill>
                <a:prstClr val="white"/>
              </a:solidFill>
              <a:latin typeface="Segoe UI"/>
            </a:endParaRPr>
          </a:p>
        </p:txBody>
      </p:sp>
      <p:sp>
        <p:nvSpPr>
          <p:cNvPr id="28" name="Title 2"/>
          <p:cNvSpPr txBox="1">
            <a:spLocks/>
          </p:cNvSpPr>
          <p:nvPr/>
        </p:nvSpPr>
        <p:spPr>
          <a:xfrm>
            <a:off x="8487075" y="3440430"/>
            <a:ext cx="1016342" cy="35635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a:t>
            </a:r>
          </a:p>
        </p:txBody>
      </p:sp>
      <p:sp>
        <p:nvSpPr>
          <p:cNvPr id="29" name="Title 2"/>
          <p:cNvSpPr txBox="1">
            <a:spLocks/>
          </p:cNvSpPr>
          <p:nvPr/>
        </p:nvSpPr>
        <p:spPr>
          <a:xfrm>
            <a:off x="9998573" y="3445406"/>
            <a:ext cx="988530" cy="35999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599" b="1" spc="-104" dirty="0">
                <a:solidFill>
                  <a:srgbClr val="0072C6"/>
                </a:solidFill>
                <a:latin typeface="Segoe UI Light"/>
              </a:rPr>
              <a:t>R Server</a:t>
            </a:r>
          </a:p>
        </p:txBody>
      </p:sp>
    </p:spTree>
    <p:extLst>
      <p:ext uri="{BB962C8B-B14F-4D97-AF65-F5344CB8AC3E}">
        <p14:creationId xmlns:p14="http://schemas.microsoft.com/office/powerpoint/2010/main" val="22875848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0071" y="180079"/>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CRAN, MRO, R Comparison</a:t>
            </a:r>
          </a:p>
        </p:txBody>
      </p:sp>
      <p:graphicFrame>
        <p:nvGraphicFramePr>
          <p:cNvPr id="10" name="Table 9"/>
          <p:cNvGraphicFramePr>
            <a:graphicFrameLocks noGrp="1"/>
          </p:cNvGraphicFramePr>
          <p:nvPr>
            <p:extLst>
              <p:ext uri="{D42A27DB-BD31-4B8C-83A1-F6EECF244321}">
                <p14:modId xmlns:p14="http://schemas.microsoft.com/office/powerpoint/2010/main" val="541954566"/>
              </p:ext>
            </p:extLst>
          </p:nvPr>
        </p:nvGraphicFramePr>
        <p:xfrm>
          <a:off x="348793" y="1877718"/>
          <a:ext cx="11717469" cy="4805885"/>
        </p:xfrm>
        <a:graphic>
          <a:graphicData uri="http://schemas.openxmlformats.org/drawingml/2006/table">
            <a:tbl>
              <a:tblPr firstRow="1" bandRow="1">
                <a:tableStyleId>{2D5ABB26-0587-4C30-8999-92F81FD0307C}</a:tableStyleId>
              </a:tblPr>
              <a:tblGrid>
                <a:gridCol w="1885360">
                  <a:extLst>
                    <a:ext uri="{9D8B030D-6E8A-4147-A177-3AD203B41FA5}">
                      <a16:colId xmlns:a16="http://schemas.microsoft.com/office/drawing/2014/main" val="20000"/>
                    </a:ext>
                  </a:extLst>
                </a:gridCol>
                <a:gridCol w="2488676">
                  <a:extLst>
                    <a:ext uri="{9D8B030D-6E8A-4147-A177-3AD203B41FA5}">
                      <a16:colId xmlns:a16="http://schemas.microsoft.com/office/drawing/2014/main" val="20001"/>
                    </a:ext>
                  </a:extLst>
                </a:gridCol>
                <a:gridCol w="2667785">
                  <a:extLst>
                    <a:ext uri="{9D8B030D-6E8A-4147-A177-3AD203B41FA5}">
                      <a16:colId xmlns:a16="http://schemas.microsoft.com/office/drawing/2014/main" val="20002"/>
                    </a:ext>
                  </a:extLst>
                </a:gridCol>
                <a:gridCol w="4675648">
                  <a:extLst>
                    <a:ext uri="{9D8B030D-6E8A-4147-A177-3AD203B41FA5}">
                      <a16:colId xmlns:a16="http://schemas.microsoft.com/office/drawing/2014/main" val="20003"/>
                    </a:ext>
                  </a:extLst>
                </a:gridCol>
              </a:tblGrid>
              <a:tr h="804684">
                <a:tc>
                  <a:txBody>
                    <a:bodyPr/>
                    <a:lstStyle/>
                    <a:p>
                      <a:r>
                        <a:rPr lang="en-US" sz="2400" b="1" dirty="0" err="1"/>
                        <a:t>Datasize</a:t>
                      </a:r>
                      <a:endParaRPr lang="en-US" sz="2400" b="1" dirty="0"/>
                    </a:p>
                  </a:txBody>
                  <a:tcPr marL="93247" marR="93247" marT="46623" marB="46623">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In-Memory</a:t>
                      </a:r>
                      <a:r>
                        <a:rPr lang="en-US" sz="2000" b="1" baseline="0" dirty="0">
                          <a:solidFill>
                            <a:schemeClr val="bg1"/>
                          </a:solidFill>
                        </a:rPr>
                        <a:t> or Disk Based</a:t>
                      </a:r>
                      <a:endParaRPr lang="en-US" sz="2000" b="1" dirty="0">
                        <a:solidFill>
                          <a:schemeClr val="bg1"/>
                        </a:solidFill>
                      </a:endParaRPr>
                    </a:p>
                  </a:txBody>
                  <a:tcPr marL="93247" marR="93247" marT="46623" marB="46623" anchor="ctr">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0"/>
                  </a:ext>
                </a:extLst>
              </a:tr>
              <a:tr h="865971">
                <a:tc>
                  <a:txBody>
                    <a:bodyPr/>
                    <a:lstStyle/>
                    <a:p>
                      <a:r>
                        <a:rPr lang="en-US" sz="2400" b="1" dirty="0"/>
                        <a:t>Speed of Analysis</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Single</a:t>
                      </a:r>
                      <a:r>
                        <a:rPr lang="en-US" sz="2000" baseline="0" dirty="0">
                          <a:solidFill>
                            <a:schemeClr val="bg1"/>
                          </a:solidFill>
                        </a:rPr>
                        <a:t> 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baseline="0" dirty="0">
                          <a:solidFill>
                            <a:schemeClr val="bg1"/>
                          </a:solidFill>
                        </a:rPr>
                        <a:t>Multi-threaded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Multi-threaded</a:t>
                      </a:r>
                      <a:r>
                        <a:rPr lang="en-US" sz="2000" b="1" baseline="0" dirty="0">
                          <a:solidFill>
                            <a:schemeClr val="bg1"/>
                          </a:solidFill>
                        </a:rPr>
                        <a:t>, </a:t>
                      </a:r>
                      <a:r>
                        <a:rPr lang="en-US" sz="2000" b="1" dirty="0">
                          <a:solidFill>
                            <a:schemeClr val="bg1"/>
                          </a:solidFill>
                        </a:rPr>
                        <a:t>parallel processing 1:N</a:t>
                      </a:r>
                      <a:r>
                        <a:rPr lang="en-US" sz="2000" b="1" baseline="0" dirty="0">
                          <a:solidFill>
                            <a:schemeClr val="bg1"/>
                          </a:solidFill>
                        </a:rPr>
                        <a:t> servers</a:t>
                      </a:r>
                      <a:endParaRPr lang="en-US" sz="2000" b="1"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1"/>
                  </a:ext>
                </a:extLst>
              </a:tr>
              <a:tr h="899353">
                <a:tc>
                  <a:txBody>
                    <a:bodyPr/>
                    <a:lstStyle/>
                    <a:p>
                      <a:r>
                        <a:rPr lang="en-US" sz="2400" b="1" dirty="0"/>
                        <a:t>Support</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Community + Commercial</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2"/>
                  </a:ext>
                </a:extLst>
              </a:tr>
              <a:tr h="1336524">
                <a:tc>
                  <a:txBody>
                    <a:bodyPr/>
                    <a:lstStyle/>
                    <a:p>
                      <a:r>
                        <a:rPr lang="en-US" sz="2400" b="1" dirty="0"/>
                        <a:t>Analytic</a:t>
                      </a:r>
                      <a:r>
                        <a:rPr lang="en-US" sz="2400" b="1" baseline="0" dirty="0"/>
                        <a:t> Breadth &amp; Depth</a:t>
                      </a:r>
                      <a:endParaRPr lang="en-US" sz="2400" b="1" dirty="0"/>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noProof="1">
                          <a:solidFill>
                            <a:schemeClr val="bg1"/>
                          </a:solidFill>
                          <a:latin typeface="+mn-lt"/>
                        </a:rPr>
                        <a:t>7500+</a:t>
                      </a:r>
                      <a:r>
                        <a:rPr lang="en-US" sz="2000" b="1" baseline="0" noProof="1">
                          <a:solidFill>
                            <a:schemeClr val="bg1"/>
                          </a:solidFill>
                          <a:latin typeface="+mn-lt"/>
                        </a:rPr>
                        <a:t> innovative packages + </a:t>
                      </a:r>
                      <a:r>
                        <a:rPr lang="en-US" sz="2000" b="1" noProof="1">
                          <a:solidFill>
                            <a:schemeClr val="bg1"/>
                          </a:solidFill>
                          <a:latin typeface="+mn-lt"/>
                        </a:rPr>
                        <a:t>commercial parallel high-speed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2000" b="1" dirty="0">
                        <a:solidFill>
                          <a:schemeClr val="bg1"/>
                        </a:solidFill>
                        <a:latin typeface="+mn-lt"/>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3"/>
                  </a:ext>
                </a:extLst>
              </a:tr>
              <a:tr h="899353">
                <a:tc>
                  <a:txBody>
                    <a:bodyPr/>
                    <a:lstStyle/>
                    <a:p>
                      <a:r>
                        <a:rPr lang="en-US" sz="2400" b="1" dirty="0"/>
                        <a:t>License</a:t>
                      </a:r>
                    </a:p>
                  </a:txBody>
                  <a:tcPr marL="93247" marR="93247" marT="46623" marB="46623">
                    <a:lnT w="12700" cap="flat" cmpd="sng" algn="ctr">
                      <a:solidFill>
                        <a:srgbClr val="000000"/>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Open Source</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solidFill>
                      <a:srgbClr val="8597BE"/>
                    </a:solidFill>
                  </a:tcPr>
                </a:tc>
                <a:tc>
                  <a:txBody>
                    <a:bodyPr/>
                    <a:lstStyle/>
                    <a:p>
                      <a:r>
                        <a:rPr lang="en-US" sz="2000" dirty="0">
                          <a:solidFill>
                            <a:schemeClr val="bg1"/>
                          </a:solidFill>
                        </a:rPr>
                        <a:t>Open Source</a:t>
                      </a:r>
                    </a:p>
                  </a:txBody>
                  <a:tcPr marL="93247" marR="93247" marT="46623" marB="46623" anchor="ctr">
                    <a:lnT w="12700" cap="flat" cmpd="sng" algn="ctr">
                      <a:solidFill>
                        <a:srgbClr val="000000"/>
                      </a:solidFill>
                      <a:prstDash val="solid"/>
                      <a:round/>
                      <a:headEnd type="none" w="med" len="med"/>
                      <a:tailEnd type="none" w="med" len="med"/>
                    </a:lnT>
                    <a:solidFill>
                      <a:schemeClr val="bg2">
                        <a:lumMod val="90000"/>
                      </a:schemeClr>
                    </a:solidFill>
                  </a:tcPr>
                </a:tc>
                <a:tc>
                  <a:txBody>
                    <a:bodyPr/>
                    <a:lstStyle/>
                    <a:p>
                      <a:r>
                        <a:rPr lang="en-US" sz="2000" b="1" dirty="0">
                          <a:solidFill>
                            <a:schemeClr val="bg1"/>
                          </a:solidFill>
                        </a:rPr>
                        <a:t>Commercial license.</a:t>
                      </a:r>
                    </a:p>
                    <a:p>
                      <a:r>
                        <a:rPr lang="en-US" sz="2000" b="1" dirty="0">
                          <a:solidFill>
                            <a:schemeClr val="bg1"/>
                          </a:solidFill>
                        </a:rPr>
                        <a:t>Supported release with indemnity</a:t>
                      </a:r>
                    </a:p>
                  </a:txBody>
                  <a:tcPr marL="93247" marR="93247" marT="46623" marB="46623" anchor="ctr">
                    <a:lnT w="12700" cap="flat" cmpd="sng" algn="ctr">
                      <a:solidFill>
                        <a:srgbClr val="000000"/>
                      </a:solidFill>
                      <a:prstDash val="solid"/>
                      <a:round/>
                      <a:headEnd type="none" w="med" len="med"/>
                      <a:tailEnd type="none" w="med" len="med"/>
                    </a:lnT>
                    <a:solidFill>
                      <a:srgbClr val="005AA1"/>
                    </a:solidFill>
                  </a:tcPr>
                </a:tc>
                <a:extLst>
                  <a:ext uri="{0D108BD9-81ED-4DB2-BD59-A6C34878D82A}">
                    <a16:rowId xmlns:a16="http://schemas.microsoft.com/office/drawing/2014/main" val="10004"/>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688" y="1119019"/>
            <a:ext cx="891243" cy="67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621871" y="1016400"/>
            <a:ext cx="1585656"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a:t>
            </a:r>
          </a:p>
          <a:p>
            <a:pPr>
              <a:lnSpc>
                <a:spcPct val="90000"/>
              </a:lnSpc>
              <a:spcAft>
                <a:spcPts val="600"/>
              </a:spcAft>
            </a:pPr>
            <a:r>
              <a:rPr lang="en-GB" sz="2040" b="1" dirty="0">
                <a:solidFill>
                  <a:schemeClr val="accent1"/>
                </a:solidFill>
              </a:rPr>
              <a:t>R Open</a:t>
            </a:r>
          </a:p>
        </p:txBody>
      </p:sp>
      <p:sp>
        <p:nvSpPr>
          <p:cNvPr id="13" name="TextBox 12"/>
          <p:cNvSpPr txBox="1"/>
          <p:nvPr/>
        </p:nvSpPr>
        <p:spPr>
          <a:xfrm>
            <a:off x="7453621" y="1012534"/>
            <a:ext cx="1634049" cy="93739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 </a:t>
            </a:r>
          </a:p>
          <a:p>
            <a:pPr>
              <a:lnSpc>
                <a:spcPct val="90000"/>
              </a:lnSpc>
              <a:spcAft>
                <a:spcPts val="600"/>
              </a:spcAft>
            </a:pPr>
            <a:r>
              <a:rPr lang="en-GB" sz="2040" b="1" dirty="0">
                <a:solidFill>
                  <a:schemeClr val="accent1"/>
                </a:solidFill>
              </a:rPr>
              <a:t>R Server</a:t>
            </a:r>
          </a:p>
        </p:txBody>
      </p:sp>
    </p:spTree>
    <p:extLst>
      <p:ext uri="{BB962C8B-B14F-4D97-AF65-F5344CB8AC3E}">
        <p14:creationId xmlns:p14="http://schemas.microsoft.com/office/powerpoint/2010/main" val="2718038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7154" y="5961062"/>
            <a:ext cx="3730413" cy="419672"/>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Standard</a:t>
            </a:r>
          </a:p>
        </p:txBody>
      </p:sp>
      <p:grpSp>
        <p:nvGrpSpPr>
          <p:cNvPr id="40" name="Group 39"/>
          <p:cNvGrpSpPr/>
          <p:nvPr/>
        </p:nvGrpSpPr>
        <p:grpSpPr>
          <a:xfrm>
            <a:off x="267155" y="6380734"/>
            <a:ext cx="3730413" cy="419672"/>
            <a:chOff x="269240" y="6023828"/>
            <a:chExt cx="3657600" cy="411480"/>
          </a:xfrm>
        </p:grpSpPr>
        <p:sp>
          <p:nvSpPr>
            <p:cNvPr id="32" name="Rectangle 31"/>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5" name="Picture 4"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bwMode="auto">
          <a:xfrm>
            <a:off x="267154"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61" name="Rectangle 60"/>
          <p:cNvSpPr/>
          <p:nvPr/>
        </p:nvSpPr>
        <p:spPr bwMode="auto">
          <a:xfrm>
            <a:off x="8432168" y="1251021"/>
            <a:ext cx="3730413" cy="2741176"/>
          </a:xfrm>
          <a:prstGeom prst="rec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MRS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doRSR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RevoIOQ</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RevoMods</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RevoPemaR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RevoRpeConnector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RevoRsrConnector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accent4">
                    <a:lumMod val="40000"/>
                    <a:lumOff val="60000"/>
                  </a:schemeClr>
                </a:solidFill>
                <a:latin typeface="+mj-lt"/>
                <a:ea typeface="Segoe UI" pitchFamily="34" charset="0"/>
                <a:cs typeface="Segoe UI" pitchFamily="34" charset="0"/>
              </a:rPr>
              <a:t>RevoScaleR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RevoTreeView</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RevoUtils</a:t>
            </a:r>
            <a:endParaRPr lang="en-US" sz="1836" b="1" dirty="0">
              <a:solidFill>
                <a:schemeClr val="bg1"/>
              </a:solidFill>
              <a:latin typeface="+mj-lt"/>
              <a:ea typeface="Segoe UI" pitchFamily="34" charset="0"/>
              <a:cs typeface="Segoe UI" pitchFamily="34" charset="0"/>
            </a:endParaRPr>
          </a:p>
        </p:txBody>
      </p:sp>
      <p:sp>
        <p:nvSpPr>
          <p:cNvPr id="77" name="TextBox 76"/>
          <p:cNvSpPr txBox="1"/>
          <p:nvPr/>
        </p:nvSpPr>
        <p:spPr>
          <a:xfrm>
            <a:off x="950508"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CRAN R</a:t>
            </a:r>
          </a:p>
        </p:txBody>
      </p:sp>
      <p:sp>
        <p:nvSpPr>
          <p:cNvPr id="80" name="TextBox 79"/>
          <p:cNvSpPr txBox="1"/>
          <p:nvPr/>
        </p:nvSpPr>
        <p:spPr>
          <a:xfrm>
            <a:off x="5028852" y="294915"/>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MRO</a:t>
            </a:r>
          </a:p>
        </p:txBody>
      </p:sp>
      <p:sp>
        <p:nvSpPr>
          <p:cNvPr id="81" name="TextBox 80"/>
          <p:cNvSpPr txBox="1"/>
          <p:nvPr/>
        </p:nvSpPr>
        <p:spPr>
          <a:xfrm>
            <a:off x="9107196"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 R Server</a:t>
            </a:r>
          </a:p>
        </p:txBody>
      </p:sp>
      <p:sp>
        <p:nvSpPr>
          <p:cNvPr id="26" name="Rectangle 25"/>
          <p:cNvSpPr/>
          <p:nvPr/>
        </p:nvSpPr>
        <p:spPr bwMode="auto">
          <a:xfrm>
            <a:off x="4398422"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28" name="Group 27"/>
          <p:cNvGrpSpPr/>
          <p:nvPr/>
        </p:nvGrpSpPr>
        <p:grpSpPr>
          <a:xfrm>
            <a:off x="4398424" y="6380734"/>
            <a:ext cx="3730413" cy="419672"/>
            <a:chOff x="269240" y="6023828"/>
            <a:chExt cx="3657600" cy="411480"/>
          </a:xfrm>
        </p:grpSpPr>
        <p:sp>
          <p:nvSpPr>
            <p:cNvPr id="29" name="Rectangle 28"/>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0" name="Picture 29"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bwMode="auto">
          <a:xfrm>
            <a:off x="4398422"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33" name="Rectangle 32"/>
          <p:cNvSpPr/>
          <p:nvPr/>
        </p:nvSpPr>
        <p:spPr bwMode="auto">
          <a:xfrm>
            <a:off x="4398422"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34" name="Rectangle 33"/>
          <p:cNvSpPr/>
          <p:nvPr/>
        </p:nvSpPr>
        <p:spPr bwMode="auto">
          <a:xfrm>
            <a:off x="8432168"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35" name="Group 34"/>
          <p:cNvGrpSpPr/>
          <p:nvPr/>
        </p:nvGrpSpPr>
        <p:grpSpPr>
          <a:xfrm>
            <a:off x="8432169" y="6380734"/>
            <a:ext cx="3730413" cy="419672"/>
            <a:chOff x="269240" y="6023828"/>
            <a:chExt cx="3657600" cy="411480"/>
          </a:xfrm>
        </p:grpSpPr>
        <p:sp>
          <p:nvSpPr>
            <p:cNvPr id="36" name="Rectangle 35"/>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8" name="Picture 37"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bwMode="auto">
          <a:xfrm>
            <a:off x="8432168"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41" name="Rectangle 40"/>
          <p:cNvSpPr/>
          <p:nvPr/>
        </p:nvSpPr>
        <p:spPr bwMode="auto">
          <a:xfrm>
            <a:off x="8432168"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2" name="TextBox 1"/>
          <p:cNvSpPr txBox="1"/>
          <p:nvPr/>
        </p:nvSpPr>
        <p:spPr>
          <a:xfrm>
            <a:off x="5028852" y="1251022"/>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multithreaded computation for linear algebra</a:t>
            </a:r>
          </a:p>
        </p:txBody>
      </p:sp>
      <p:sp>
        <p:nvSpPr>
          <p:cNvPr id="42" name="TextBox 41"/>
          <p:cNvSpPr txBox="1"/>
          <p:nvPr/>
        </p:nvSpPr>
        <p:spPr>
          <a:xfrm>
            <a:off x="5028852" y="2498366"/>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Makes it easy to share R code and replicate results using specific R package versions.</a:t>
            </a:r>
          </a:p>
        </p:txBody>
      </p:sp>
      <p:grpSp>
        <p:nvGrpSpPr>
          <p:cNvPr id="14" name="Group 13"/>
          <p:cNvGrpSpPr/>
          <p:nvPr/>
        </p:nvGrpSpPr>
        <p:grpSpPr>
          <a:xfrm>
            <a:off x="4172616" y="1788101"/>
            <a:ext cx="856236" cy="4382797"/>
            <a:chOff x="4090307" y="1753200"/>
            <a:chExt cx="839523" cy="4297250"/>
          </a:xfrm>
        </p:grpSpPr>
        <p:cxnSp>
          <p:nvCxnSpPr>
            <p:cNvPr id="10" name="Elbow Connector 9"/>
            <p:cNvCxnSpPr>
              <a:cxnSpLocks/>
              <a:stCxn id="2" idx="1"/>
              <a:endCxn id="26" idx="1"/>
            </p:cNvCxnSpPr>
            <p:nvPr/>
          </p:nvCxnSpPr>
          <p:spPr>
            <a:xfrm rot="10800000" flipV="1">
              <a:off x="4311706" y="1753200"/>
              <a:ext cx="618124" cy="4297250"/>
            </a:xfrm>
            <a:prstGeom prst="bentConnector3">
              <a:avLst>
                <a:gd name="adj1" fmla="val 136983"/>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4090307" y="4669971"/>
              <a:ext cx="424543"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cxnSp>
        <p:nvCxnSpPr>
          <p:cNvPr id="21" name="Elbow Connector 20"/>
          <p:cNvCxnSpPr>
            <a:cxnSpLocks/>
          </p:cNvCxnSpPr>
          <p:nvPr/>
        </p:nvCxnSpPr>
        <p:spPr>
          <a:xfrm rot="16200000" flipH="1">
            <a:off x="6882276" y="3618911"/>
            <a:ext cx="1455777" cy="250787"/>
          </a:xfrm>
          <a:prstGeom prst="bentConnector4">
            <a:avLst>
              <a:gd name="adj1" fmla="val -315"/>
              <a:gd name="adj2" fmla="val 315818"/>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5028852" y="1846826"/>
            <a:ext cx="2581313" cy="1549564"/>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functions and infrastructure for scalable computation over local and distributed platforms</a:t>
            </a:r>
          </a:p>
        </p:txBody>
      </p:sp>
      <p:cxnSp>
        <p:nvCxnSpPr>
          <p:cNvPr id="46" name="Straight Arrow Connector 45"/>
          <p:cNvCxnSpPr>
            <a:stCxn id="69" idx="3"/>
            <a:endCxn id="61" idx="1"/>
          </p:cNvCxnSpPr>
          <p:nvPr/>
        </p:nvCxnSpPr>
        <p:spPr>
          <a:xfrm>
            <a:off x="7610165" y="2621609"/>
            <a:ext cx="822003" cy="1"/>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9596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2" grpId="0"/>
      <p:bldP spid="42" grpId="1"/>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3813" y="14762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ScaleR – Parallel + “Big Data”</a:t>
            </a:r>
          </a:p>
        </p:txBody>
      </p:sp>
      <p:pic>
        <p:nvPicPr>
          <p:cNvPr id="64" name="Picture 63"/>
          <p:cNvPicPr>
            <a:picLocks noChangeAspect="1"/>
          </p:cNvPicPr>
          <p:nvPr/>
        </p:nvPicPr>
        <p:blipFill>
          <a:blip r:embed="rId3"/>
          <a:stretch>
            <a:fillRect/>
          </a:stretch>
        </p:blipFill>
        <p:spPr>
          <a:xfrm>
            <a:off x="6419964" y="2765620"/>
            <a:ext cx="3330286" cy="2305584"/>
          </a:xfrm>
          <a:prstGeom prst="rect">
            <a:avLst/>
          </a:prstGeom>
        </p:spPr>
      </p:pic>
      <p:pic>
        <p:nvPicPr>
          <p:cNvPr id="65" name="Picture 64"/>
          <p:cNvPicPr>
            <a:picLocks noChangeAspect="1"/>
          </p:cNvPicPr>
          <p:nvPr/>
        </p:nvPicPr>
        <p:blipFill>
          <a:blip r:embed="rId4"/>
          <a:stretch>
            <a:fillRect/>
          </a:stretch>
        </p:blipFill>
        <p:spPr>
          <a:xfrm>
            <a:off x="183813" y="1504341"/>
            <a:ext cx="6077636" cy="3272575"/>
          </a:xfrm>
          <a:prstGeom prst="rect">
            <a:avLst/>
          </a:prstGeom>
        </p:spPr>
      </p:pic>
      <p:sp>
        <p:nvSpPr>
          <p:cNvPr id="66" name="Bent-Up Arrow 65"/>
          <p:cNvSpPr/>
          <p:nvPr/>
        </p:nvSpPr>
        <p:spPr>
          <a:xfrm rot="10800000" flipH="1">
            <a:off x="6580801" y="1864083"/>
            <a:ext cx="794056" cy="699354"/>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7" name="Bent-Up Arrow 66"/>
          <p:cNvSpPr/>
          <p:nvPr/>
        </p:nvSpPr>
        <p:spPr>
          <a:xfrm rot="16200000" flipH="1" flipV="1">
            <a:off x="8316585" y="5210221"/>
            <a:ext cx="617432" cy="656018"/>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8" name="TextBox 67"/>
          <p:cNvSpPr txBox="1"/>
          <p:nvPr/>
        </p:nvSpPr>
        <p:spPr>
          <a:xfrm>
            <a:off x="361780" y="4986480"/>
            <a:ext cx="5978926" cy="847147"/>
          </a:xfrm>
          <a:prstGeom prst="rect">
            <a:avLst/>
          </a:prstGeom>
          <a:noFill/>
        </p:spPr>
        <p:txBody>
          <a:bodyPr wrap="square" rtlCol="0">
            <a:spAutoFit/>
          </a:bodyPr>
          <a:lstStyle/>
          <a:p>
            <a:pPr defTabSz="932597">
              <a:defRPr/>
            </a:pPr>
            <a:r>
              <a:rPr lang="en-GB" sz="1599" kern="0" dirty="0">
                <a:solidFill>
                  <a:srgbClr val="FF0000"/>
                </a:solidFill>
              </a:rPr>
              <a:t>Stream data in to RAM in blocks</a:t>
            </a:r>
            <a:r>
              <a:rPr lang="en-GB" sz="1599" kern="0" dirty="0">
                <a:solidFill>
                  <a:srgbClr val="505050"/>
                </a:solidFill>
              </a:rPr>
              <a:t>.  “Big Data” can be any data size. Handle Megabytes to Gigabytes to Terabytes… </a:t>
            </a:r>
          </a:p>
          <a:p>
            <a:pPr defTabSz="932597">
              <a:defRPr/>
            </a:pPr>
            <a:endParaRPr lang="en-GB" sz="1599" kern="0" dirty="0">
              <a:solidFill>
                <a:srgbClr val="505050"/>
              </a:solidFill>
            </a:endParaRPr>
          </a:p>
        </p:txBody>
      </p:sp>
      <p:sp>
        <p:nvSpPr>
          <p:cNvPr id="69" name="TextBox 68"/>
          <p:cNvSpPr txBox="1"/>
          <p:nvPr/>
        </p:nvSpPr>
        <p:spPr>
          <a:xfrm>
            <a:off x="7554604" y="1781894"/>
            <a:ext cx="2797413" cy="830612"/>
          </a:xfrm>
          <a:prstGeom prst="rect">
            <a:avLst/>
          </a:prstGeom>
          <a:noFill/>
        </p:spPr>
        <p:txBody>
          <a:bodyPr wrap="square" rtlCol="0">
            <a:spAutoFit/>
          </a:bodyPr>
          <a:lstStyle/>
          <a:p>
            <a:pPr defTabSz="932597">
              <a:defRPr/>
            </a:pPr>
            <a:r>
              <a:rPr lang="en-GB" sz="1599" kern="0" dirty="0" err="1">
                <a:solidFill>
                  <a:srgbClr val="505050"/>
                </a:solidFill>
              </a:rPr>
              <a:t>ScaleR</a:t>
            </a:r>
            <a:r>
              <a:rPr lang="en-GB" sz="1599" kern="0" dirty="0">
                <a:solidFill>
                  <a:srgbClr val="505050"/>
                </a:solidFill>
              </a:rPr>
              <a:t> algorithms work inside multiple cores / nodes </a:t>
            </a:r>
            <a:r>
              <a:rPr lang="en-GB" sz="1599" kern="0" dirty="0">
                <a:solidFill>
                  <a:srgbClr val="FF0000"/>
                </a:solidFill>
              </a:rPr>
              <a:t>in parallel </a:t>
            </a:r>
            <a:r>
              <a:rPr lang="en-GB" sz="1599" kern="0" dirty="0">
                <a:solidFill>
                  <a:srgbClr val="505050"/>
                </a:solidFill>
              </a:rPr>
              <a:t>at high speed </a:t>
            </a:r>
          </a:p>
        </p:txBody>
      </p:sp>
      <p:sp>
        <p:nvSpPr>
          <p:cNvPr id="70" name="TextBox 69"/>
          <p:cNvSpPr txBox="1"/>
          <p:nvPr/>
        </p:nvSpPr>
        <p:spPr>
          <a:xfrm>
            <a:off x="9210536" y="5190191"/>
            <a:ext cx="2952825" cy="1098139"/>
          </a:xfrm>
          <a:prstGeom prst="rect">
            <a:avLst/>
          </a:prstGeom>
          <a:noFill/>
        </p:spPr>
        <p:txBody>
          <a:bodyPr wrap="square" rtlCol="0">
            <a:spAutoFit/>
          </a:bodyPr>
          <a:lstStyle/>
          <a:p>
            <a:pPr defTabSz="932597">
              <a:defRPr/>
            </a:pPr>
            <a:r>
              <a:rPr lang="en-GB" sz="1599" kern="0" dirty="0">
                <a:solidFill>
                  <a:srgbClr val="505050"/>
                </a:solidFill>
              </a:rPr>
              <a:t>Interim results are collected and combined analytically to produce the output on the entire data set</a:t>
            </a:r>
          </a:p>
        </p:txBody>
      </p:sp>
      <p:sp>
        <p:nvSpPr>
          <p:cNvPr id="71" name="Rectangle 70"/>
          <p:cNvSpPr/>
          <p:nvPr/>
        </p:nvSpPr>
        <p:spPr>
          <a:xfrm>
            <a:off x="361780" y="5682564"/>
            <a:ext cx="5978926" cy="596155"/>
          </a:xfrm>
          <a:prstGeom prst="rect">
            <a:avLst/>
          </a:prstGeom>
        </p:spPr>
        <p:txBody>
          <a:bodyPr wrap="square">
            <a:spAutoFit/>
          </a:bodyPr>
          <a:lstStyle/>
          <a:p>
            <a:pPr defTabSz="932597">
              <a:defRPr/>
            </a:pPr>
            <a:r>
              <a:rPr lang="en-GB" sz="1599" kern="0" dirty="0">
                <a:solidFill>
                  <a:srgbClr val="FF0000"/>
                </a:solidFill>
              </a:rPr>
              <a:t>XDF file format </a:t>
            </a:r>
            <a:r>
              <a:rPr lang="en-GB" sz="1599" kern="0" dirty="0">
                <a:solidFill>
                  <a:srgbClr val="505050"/>
                </a:solidFill>
              </a:rPr>
              <a:t>is optimised to work with the ScaleR library and significantly speeds up iterative algorithm processing.  </a:t>
            </a:r>
          </a:p>
        </p:txBody>
      </p:sp>
    </p:spTree>
    <p:extLst>
      <p:ext uri="{BB962C8B-B14F-4D97-AF65-F5344CB8AC3E}">
        <p14:creationId xmlns:p14="http://schemas.microsoft.com/office/powerpoint/2010/main" val="33523872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3" y="219305"/>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sz="4800" dirty="0"/>
              <a:t>Scale R – Parallelized Algorithms &amp; Functions</a:t>
            </a:r>
          </a:p>
        </p:txBody>
      </p:sp>
      <p:sp>
        <p:nvSpPr>
          <p:cNvPr id="28" name="Rectangle 27"/>
          <p:cNvSpPr/>
          <p:nvPr/>
        </p:nvSpPr>
        <p:spPr>
          <a:xfrm>
            <a:off x="276324" y="1908552"/>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Data import – Delimited, Fixed, SAS, SPSS, OBDC</a:t>
            </a:r>
          </a:p>
          <a:p>
            <a:pPr marL="388467" indent="-388467">
              <a:buFont typeface="Wingdings" charset="2"/>
              <a:buChar char="§"/>
            </a:pPr>
            <a:r>
              <a:rPr lang="en-US" sz="1224" dirty="0">
                <a:solidFill>
                  <a:schemeClr val="tx1"/>
                </a:solidFill>
              </a:rPr>
              <a:t>Variable creation &amp; transformation</a:t>
            </a:r>
          </a:p>
          <a:p>
            <a:pPr marL="388467" indent="-388467">
              <a:buFont typeface="Wingdings" charset="2"/>
              <a:buChar char="§"/>
            </a:pPr>
            <a:r>
              <a:rPr lang="en-US" sz="1224" dirty="0">
                <a:solidFill>
                  <a:schemeClr val="tx1"/>
                </a:solidFill>
              </a:rPr>
              <a:t>Recode variables</a:t>
            </a:r>
          </a:p>
          <a:p>
            <a:pPr marL="388467" indent="-388467">
              <a:buFont typeface="Wingdings" charset="2"/>
              <a:buChar char="§"/>
            </a:pPr>
            <a:r>
              <a:rPr lang="en-US" sz="1224" dirty="0">
                <a:solidFill>
                  <a:schemeClr val="tx1"/>
                </a:solidFill>
              </a:rPr>
              <a:t>Factor variables</a:t>
            </a:r>
          </a:p>
          <a:p>
            <a:pPr marL="388467" indent="-388467">
              <a:buFont typeface="Wingdings" charset="2"/>
              <a:buChar char="§"/>
            </a:pPr>
            <a:r>
              <a:rPr lang="en-US" sz="1224" dirty="0">
                <a:solidFill>
                  <a:schemeClr val="tx1"/>
                </a:solidFill>
              </a:rPr>
              <a:t>Missing value handling</a:t>
            </a:r>
          </a:p>
          <a:p>
            <a:pPr marL="388467" indent="-388467">
              <a:buFont typeface="Wingdings" charset="2"/>
              <a:buChar char="§"/>
            </a:pPr>
            <a:r>
              <a:rPr lang="en-US" sz="1224" dirty="0">
                <a:solidFill>
                  <a:schemeClr val="tx1"/>
                </a:solidFill>
              </a:rPr>
              <a:t>Sort, Merge, Split</a:t>
            </a:r>
          </a:p>
          <a:p>
            <a:pPr marL="388467" indent="-388467">
              <a:buFont typeface="Wingdings" charset="2"/>
              <a:buChar char="§"/>
            </a:pPr>
            <a:r>
              <a:rPr lang="en-US" sz="1224" dirty="0">
                <a:solidFill>
                  <a:schemeClr val="tx1"/>
                </a:solidFill>
              </a:rPr>
              <a:t>Aggregate by category (means, sums)</a:t>
            </a:r>
          </a:p>
        </p:txBody>
      </p:sp>
      <p:sp>
        <p:nvSpPr>
          <p:cNvPr id="29" name="Rectangle 28"/>
          <p:cNvSpPr/>
          <p:nvPr/>
        </p:nvSpPr>
        <p:spPr>
          <a:xfrm>
            <a:off x="276323" y="3973540"/>
            <a:ext cx="4040708" cy="231882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Min / Max, Mean, Median (approx.)</a:t>
            </a:r>
          </a:p>
          <a:p>
            <a:pPr marL="388467" indent="-388467">
              <a:buFont typeface="Wingdings" charset="2"/>
              <a:buChar char="§"/>
            </a:pPr>
            <a:r>
              <a:rPr lang="en-US" sz="1224" dirty="0">
                <a:solidFill>
                  <a:schemeClr val="tx1"/>
                </a:solidFill>
              </a:rPr>
              <a:t>Quantiles (approx.)</a:t>
            </a:r>
          </a:p>
          <a:p>
            <a:pPr marL="388467" indent="-388467">
              <a:buFont typeface="Wingdings" charset="2"/>
              <a:buChar char="§"/>
            </a:pPr>
            <a:r>
              <a:rPr lang="en-US" sz="1224" dirty="0">
                <a:solidFill>
                  <a:schemeClr val="tx1"/>
                </a:solidFill>
              </a:rPr>
              <a:t>Standard Deviation</a:t>
            </a:r>
          </a:p>
          <a:p>
            <a:pPr marL="388467" indent="-388467">
              <a:buFont typeface="Wingdings" charset="2"/>
              <a:buChar char="§"/>
            </a:pPr>
            <a:r>
              <a:rPr lang="en-US" sz="1224" dirty="0">
                <a:solidFill>
                  <a:schemeClr val="tx1"/>
                </a:solidFill>
              </a:rPr>
              <a:t>Variance</a:t>
            </a:r>
          </a:p>
          <a:p>
            <a:pPr marL="388467" indent="-388467">
              <a:buFont typeface="Wingdings" charset="2"/>
              <a:buChar char="§"/>
            </a:pPr>
            <a:r>
              <a:rPr lang="en-US" sz="1224" dirty="0">
                <a:solidFill>
                  <a:schemeClr val="tx1"/>
                </a:solidFill>
              </a:rPr>
              <a:t>Correlation</a:t>
            </a:r>
          </a:p>
          <a:p>
            <a:pPr marL="388467" indent="-388467">
              <a:buFont typeface="Wingdings" charset="2"/>
              <a:buChar char="§"/>
            </a:pPr>
            <a:r>
              <a:rPr lang="en-US" sz="1224" dirty="0">
                <a:solidFill>
                  <a:schemeClr val="tx1"/>
                </a:solidFill>
              </a:rPr>
              <a:t>Covariance</a:t>
            </a:r>
          </a:p>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Pairwise Cross tabs</a:t>
            </a:r>
          </a:p>
          <a:p>
            <a:pPr marL="388467" indent="-388467">
              <a:buFont typeface="Wingdings" charset="2"/>
              <a:buChar char="§"/>
            </a:pPr>
            <a:r>
              <a:rPr lang="en-US" sz="1224" dirty="0">
                <a:solidFill>
                  <a:schemeClr val="tx1"/>
                </a:solidFill>
              </a:rPr>
              <a:t>Risk Ratio &amp; Odds Ratio</a:t>
            </a:r>
          </a:p>
          <a:p>
            <a:pPr marL="388467" indent="-388467">
              <a:buFont typeface="Wingdings" charset="2"/>
              <a:buChar char="§"/>
            </a:pPr>
            <a:r>
              <a:rPr lang="en-US" sz="1224" dirty="0">
                <a:solidFill>
                  <a:schemeClr val="tx1"/>
                </a:solidFill>
              </a:rPr>
              <a:t>Cross-Tabulation of Data (standard tables &amp; long form)</a:t>
            </a:r>
          </a:p>
          <a:p>
            <a:pPr marL="388467" indent="-388467">
              <a:buFont typeface="Wingdings" charset="2"/>
              <a:buChar char="§"/>
            </a:pPr>
            <a:r>
              <a:rPr lang="en-US" sz="1224" dirty="0">
                <a:solidFill>
                  <a:schemeClr val="tx1"/>
                </a:solidFill>
              </a:rPr>
              <a:t>Marginal Summaries of Cross Tabulations</a:t>
            </a:r>
          </a:p>
        </p:txBody>
      </p:sp>
      <p:sp>
        <p:nvSpPr>
          <p:cNvPr id="30" name="Rectangle 29"/>
          <p:cNvSpPr/>
          <p:nvPr/>
        </p:nvSpPr>
        <p:spPr>
          <a:xfrm>
            <a:off x="4585099" y="1908552"/>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Chi Square Test</a:t>
            </a:r>
          </a:p>
          <a:p>
            <a:pPr marL="388467" indent="-388467">
              <a:buFont typeface="Wingdings" charset="2"/>
              <a:buChar char="§"/>
            </a:pPr>
            <a:r>
              <a:rPr lang="en-US" sz="1224" dirty="0">
                <a:solidFill>
                  <a:schemeClr val="tx1"/>
                </a:solidFill>
              </a:rPr>
              <a:t>Kendall Rank Correlation</a:t>
            </a:r>
          </a:p>
          <a:p>
            <a:pPr marL="388467" indent="-388467">
              <a:buFont typeface="Wingdings" charset="2"/>
              <a:buChar char="§"/>
            </a:pPr>
            <a:r>
              <a:rPr lang="en-US" sz="1224" dirty="0">
                <a:solidFill>
                  <a:schemeClr val="tx1"/>
                </a:solidFill>
              </a:rPr>
              <a:t>Fisher’s Exact Test</a:t>
            </a:r>
          </a:p>
          <a:p>
            <a:pPr marL="388467" indent="-388467">
              <a:buFont typeface="Wingdings" charset="2"/>
              <a:buChar char="§"/>
            </a:pPr>
            <a:r>
              <a:rPr lang="en-US" sz="1224" dirty="0">
                <a:solidFill>
                  <a:schemeClr val="tx1"/>
                </a:solidFill>
              </a:rPr>
              <a:t>Student’s t-Test</a:t>
            </a:r>
          </a:p>
        </p:txBody>
      </p:sp>
      <p:sp>
        <p:nvSpPr>
          <p:cNvPr id="31" name="Rectangle 30"/>
          <p:cNvSpPr/>
          <p:nvPr/>
        </p:nvSpPr>
        <p:spPr>
          <a:xfrm>
            <a:off x="4585096" y="3168119"/>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Subsample (observations &amp; variables)</a:t>
            </a:r>
          </a:p>
          <a:p>
            <a:pPr marL="388467" indent="-388467">
              <a:buFont typeface="Wingdings" charset="2"/>
              <a:buChar char="§"/>
            </a:pPr>
            <a:r>
              <a:rPr lang="en-US" sz="1224" dirty="0">
                <a:solidFill>
                  <a:schemeClr val="tx1"/>
                </a:solidFill>
              </a:rPr>
              <a:t>Random Sampling</a:t>
            </a:r>
          </a:p>
        </p:txBody>
      </p:sp>
      <p:sp>
        <p:nvSpPr>
          <p:cNvPr id="32" name="TextBox 31"/>
          <p:cNvSpPr txBox="1"/>
          <p:nvPr/>
        </p:nvSpPr>
        <p:spPr>
          <a:xfrm>
            <a:off x="690752" y="1422694"/>
            <a:ext cx="2901022" cy="424193"/>
          </a:xfrm>
          <a:prstGeom prst="rect">
            <a:avLst/>
          </a:prstGeom>
          <a:noFill/>
        </p:spPr>
        <p:txBody>
          <a:bodyPr wrap="square" lIns="124313" tIns="62156" rIns="124313" bIns="62156" rtlCol="0">
            <a:spAutoFit/>
          </a:bodyPr>
          <a:lstStyle/>
          <a:p>
            <a:r>
              <a:rPr lang="en-US" sz="1903" dirty="0"/>
              <a:t>Data Preparation</a:t>
            </a:r>
          </a:p>
        </p:txBody>
      </p:sp>
      <p:sp>
        <p:nvSpPr>
          <p:cNvPr id="33" name="TextBox 32"/>
          <p:cNvSpPr txBox="1"/>
          <p:nvPr/>
        </p:nvSpPr>
        <p:spPr>
          <a:xfrm>
            <a:off x="4999930" y="1422694"/>
            <a:ext cx="3281547" cy="424193"/>
          </a:xfrm>
          <a:prstGeom prst="rect">
            <a:avLst/>
          </a:prstGeom>
          <a:noFill/>
        </p:spPr>
        <p:txBody>
          <a:bodyPr wrap="square" lIns="124313" tIns="62156" rIns="124313" bIns="62156" rtlCol="0">
            <a:spAutoFit/>
          </a:bodyPr>
          <a:lstStyle/>
          <a:p>
            <a:r>
              <a:rPr lang="en-US" sz="1903" dirty="0"/>
              <a:t>Statistical Tests</a:t>
            </a:r>
          </a:p>
        </p:txBody>
      </p:sp>
      <p:sp>
        <p:nvSpPr>
          <p:cNvPr id="34" name="TextBox 33"/>
          <p:cNvSpPr txBox="1"/>
          <p:nvPr/>
        </p:nvSpPr>
        <p:spPr>
          <a:xfrm>
            <a:off x="4999928" y="2847644"/>
            <a:ext cx="1857464" cy="424193"/>
          </a:xfrm>
          <a:prstGeom prst="rect">
            <a:avLst/>
          </a:prstGeom>
          <a:noFill/>
        </p:spPr>
        <p:txBody>
          <a:bodyPr wrap="square" lIns="124313" tIns="62156" rIns="124313" bIns="62156" rtlCol="0">
            <a:spAutoFit/>
          </a:bodyPr>
          <a:lstStyle/>
          <a:p>
            <a:r>
              <a:rPr lang="en-US" sz="1903" dirty="0"/>
              <a:t>Sampling</a:t>
            </a:r>
          </a:p>
        </p:txBody>
      </p:sp>
      <p:sp>
        <p:nvSpPr>
          <p:cNvPr id="35" name="TextBox 34"/>
          <p:cNvSpPr txBox="1"/>
          <p:nvPr/>
        </p:nvSpPr>
        <p:spPr>
          <a:xfrm>
            <a:off x="587146" y="3663071"/>
            <a:ext cx="3211844" cy="424193"/>
          </a:xfrm>
          <a:prstGeom prst="rect">
            <a:avLst/>
          </a:prstGeom>
          <a:noFill/>
        </p:spPr>
        <p:txBody>
          <a:bodyPr wrap="square" lIns="124313" tIns="62156" rIns="124313" bIns="62156" rtlCol="0">
            <a:spAutoFit/>
          </a:bodyPr>
          <a:lstStyle/>
          <a:p>
            <a:pPr algn="ctr"/>
            <a:r>
              <a:rPr lang="en-US" sz="1903" dirty="0"/>
              <a:t>Descriptive Statistics</a:t>
            </a:r>
          </a:p>
        </p:txBody>
      </p:sp>
      <p:sp>
        <p:nvSpPr>
          <p:cNvPr id="36" name="Rectangle 35"/>
          <p:cNvSpPr/>
          <p:nvPr/>
        </p:nvSpPr>
        <p:spPr>
          <a:xfrm>
            <a:off x="4585096" y="4030263"/>
            <a:ext cx="4040708" cy="2635034"/>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Multiple Linear Regression</a:t>
            </a:r>
          </a:p>
          <a:p>
            <a:pPr marL="388467" indent="-388467">
              <a:buFont typeface="Wingdings" charset="2"/>
              <a:buChar char="§"/>
            </a:pPr>
            <a:r>
              <a:rPr lang="en-US" sz="1224"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467" indent="-388467">
              <a:buFont typeface="Wingdings" charset="2"/>
              <a:buChar char="§"/>
            </a:pPr>
            <a:r>
              <a:rPr lang="en-US" sz="1224" dirty="0">
                <a:solidFill>
                  <a:schemeClr val="tx1"/>
                </a:solidFill>
              </a:rPr>
              <a:t>Covariance &amp; Correlation Matrices</a:t>
            </a:r>
          </a:p>
          <a:p>
            <a:pPr marL="388467" indent="-388467">
              <a:buFont typeface="Wingdings" charset="2"/>
              <a:buChar char="§"/>
            </a:pPr>
            <a:r>
              <a:rPr lang="en-US" sz="1224" dirty="0">
                <a:solidFill>
                  <a:schemeClr val="tx1"/>
                </a:solidFill>
              </a:rPr>
              <a:t>Logistic Regression</a:t>
            </a:r>
          </a:p>
          <a:p>
            <a:pPr marL="388467" indent="-388467">
              <a:buFont typeface="Wingdings" charset="2"/>
              <a:buChar char="§"/>
            </a:pPr>
            <a:r>
              <a:rPr lang="en-US" sz="1224" dirty="0">
                <a:solidFill>
                  <a:schemeClr val="tx1"/>
                </a:solidFill>
              </a:rPr>
              <a:t>Classification &amp; Regression Trees</a:t>
            </a:r>
          </a:p>
          <a:p>
            <a:pPr marL="388467" indent="-388467">
              <a:buFont typeface="Wingdings" charset="2"/>
              <a:buChar char="§"/>
            </a:pPr>
            <a:r>
              <a:rPr lang="en-US" sz="1224" dirty="0">
                <a:solidFill>
                  <a:schemeClr val="tx1"/>
                </a:solidFill>
              </a:rPr>
              <a:t>Predictions/scoring for models</a:t>
            </a:r>
          </a:p>
          <a:p>
            <a:pPr marL="388467" indent="-388467">
              <a:buFont typeface="Wingdings" charset="2"/>
              <a:buChar char="§"/>
            </a:pPr>
            <a:r>
              <a:rPr lang="en-US" sz="1224" dirty="0">
                <a:solidFill>
                  <a:schemeClr val="tx1"/>
                </a:solidFill>
              </a:rPr>
              <a:t>Residuals for all models</a:t>
            </a:r>
          </a:p>
        </p:txBody>
      </p:sp>
      <p:sp>
        <p:nvSpPr>
          <p:cNvPr id="37" name="TextBox 36"/>
          <p:cNvSpPr txBox="1"/>
          <p:nvPr/>
        </p:nvSpPr>
        <p:spPr>
          <a:xfrm>
            <a:off x="4999926" y="3650425"/>
            <a:ext cx="2901022" cy="424193"/>
          </a:xfrm>
          <a:prstGeom prst="rect">
            <a:avLst/>
          </a:prstGeom>
          <a:noFill/>
        </p:spPr>
        <p:txBody>
          <a:bodyPr wrap="square" lIns="124313" tIns="62156" rIns="124313" bIns="62156" rtlCol="0">
            <a:spAutoFit/>
          </a:bodyPr>
          <a:lstStyle/>
          <a:p>
            <a:r>
              <a:rPr lang="en-US" sz="1903" dirty="0"/>
              <a:t>Predictive Models</a:t>
            </a:r>
          </a:p>
        </p:txBody>
      </p:sp>
      <p:sp>
        <p:nvSpPr>
          <p:cNvPr id="38" name="Rectangle 37"/>
          <p:cNvSpPr/>
          <p:nvPr/>
        </p:nvSpPr>
        <p:spPr>
          <a:xfrm>
            <a:off x="9186601" y="3855004"/>
            <a:ext cx="1554119" cy="44034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K-Means</a:t>
            </a:r>
          </a:p>
        </p:txBody>
      </p:sp>
      <p:sp>
        <p:nvSpPr>
          <p:cNvPr id="39" name="Rectangle 38"/>
          <p:cNvSpPr/>
          <p:nvPr/>
        </p:nvSpPr>
        <p:spPr>
          <a:xfrm>
            <a:off x="9186602" y="4609980"/>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Decision Trees</a:t>
            </a:r>
          </a:p>
          <a:p>
            <a:pPr marL="388467" indent="-388467">
              <a:buFont typeface="Wingdings" charset="2"/>
              <a:buChar char="§"/>
            </a:pPr>
            <a:r>
              <a:rPr lang="en-US" sz="1224" dirty="0">
                <a:solidFill>
                  <a:schemeClr val="tx1"/>
                </a:solidFill>
              </a:rPr>
              <a:t>Decision Forests</a:t>
            </a:r>
          </a:p>
          <a:p>
            <a:pPr marL="388467" indent="-388467">
              <a:buFont typeface="Wingdings" charset="2"/>
              <a:buChar char="§"/>
            </a:pPr>
            <a:r>
              <a:rPr lang="en-US" sz="1224" dirty="0">
                <a:solidFill>
                  <a:schemeClr val="tx1"/>
                </a:solidFill>
              </a:rPr>
              <a:t>Gradient Boosted Decision Trees</a:t>
            </a:r>
          </a:p>
          <a:p>
            <a:pPr marL="388467" indent="-388467">
              <a:buFont typeface="Wingdings" charset="2"/>
              <a:buChar char="§"/>
            </a:pPr>
            <a:r>
              <a:rPr lang="en-US" sz="1224" dirty="0">
                <a:solidFill>
                  <a:schemeClr val="tx1"/>
                </a:solidFill>
              </a:rPr>
              <a:t>Naïve Bayes</a:t>
            </a:r>
          </a:p>
        </p:txBody>
      </p:sp>
      <p:sp>
        <p:nvSpPr>
          <p:cNvPr id="40" name="TextBox 39"/>
          <p:cNvSpPr txBox="1"/>
          <p:nvPr/>
        </p:nvSpPr>
        <p:spPr>
          <a:xfrm>
            <a:off x="9393817" y="3492375"/>
            <a:ext cx="2901022" cy="424193"/>
          </a:xfrm>
          <a:prstGeom prst="rect">
            <a:avLst/>
          </a:prstGeom>
          <a:noFill/>
        </p:spPr>
        <p:txBody>
          <a:bodyPr wrap="square" lIns="124313" tIns="62156" rIns="124313" bIns="62156" rtlCol="0">
            <a:spAutoFit/>
          </a:bodyPr>
          <a:lstStyle/>
          <a:p>
            <a:r>
              <a:rPr lang="en-US" sz="1903" dirty="0"/>
              <a:t>Cluster Analysis</a:t>
            </a:r>
          </a:p>
        </p:txBody>
      </p:sp>
      <p:sp>
        <p:nvSpPr>
          <p:cNvPr id="41" name="TextBox 40"/>
          <p:cNvSpPr txBox="1"/>
          <p:nvPr/>
        </p:nvSpPr>
        <p:spPr>
          <a:xfrm>
            <a:off x="9393817" y="4247354"/>
            <a:ext cx="2797413" cy="424193"/>
          </a:xfrm>
          <a:prstGeom prst="rect">
            <a:avLst/>
          </a:prstGeom>
          <a:noFill/>
        </p:spPr>
        <p:txBody>
          <a:bodyPr wrap="square" lIns="124313" tIns="62156" rIns="124313" bIns="62156" rtlCol="0">
            <a:spAutoFit/>
          </a:bodyPr>
          <a:lstStyle/>
          <a:p>
            <a:r>
              <a:rPr lang="en-US" sz="1903" dirty="0"/>
              <a:t>Classification</a:t>
            </a:r>
          </a:p>
        </p:txBody>
      </p:sp>
      <p:sp>
        <p:nvSpPr>
          <p:cNvPr id="42" name="Rectangle 41"/>
          <p:cNvSpPr/>
          <p:nvPr/>
        </p:nvSpPr>
        <p:spPr>
          <a:xfrm>
            <a:off x="9393817" y="2523378"/>
            <a:ext cx="1968550" cy="424193"/>
          </a:xfrm>
          <a:prstGeom prst="rect">
            <a:avLst/>
          </a:prstGeom>
          <a:noFill/>
        </p:spPr>
        <p:txBody>
          <a:bodyPr wrap="square" lIns="124313" tIns="62156" rIns="124313" bIns="62156" rtlCol="0">
            <a:spAutoFit/>
          </a:bodyPr>
          <a:lstStyle/>
          <a:p>
            <a:r>
              <a:rPr lang="en-US" sz="1903" dirty="0"/>
              <a:t>Simulation</a:t>
            </a:r>
          </a:p>
        </p:txBody>
      </p:sp>
      <p:sp>
        <p:nvSpPr>
          <p:cNvPr id="43" name="TextBox 42"/>
          <p:cNvSpPr txBox="1"/>
          <p:nvPr/>
        </p:nvSpPr>
        <p:spPr>
          <a:xfrm>
            <a:off x="9393817" y="1422694"/>
            <a:ext cx="3211844" cy="424193"/>
          </a:xfrm>
          <a:prstGeom prst="rect">
            <a:avLst/>
          </a:prstGeom>
          <a:noFill/>
        </p:spPr>
        <p:txBody>
          <a:bodyPr wrap="square" lIns="124313" tIns="62156" rIns="124313" bIns="62156" rtlCol="0">
            <a:spAutoFit/>
          </a:bodyPr>
          <a:lstStyle/>
          <a:p>
            <a:r>
              <a:rPr lang="en-US" sz="1903" dirty="0"/>
              <a:t>Variable Selection</a:t>
            </a:r>
          </a:p>
        </p:txBody>
      </p:sp>
      <p:sp>
        <p:nvSpPr>
          <p:cNvPr id="44" name="Rectangle 43"/>
          <p:cNvSpPr/>
          <p:nvPr/>
        </p:nvSpPr>
        <p:spPr>
          <a:xfrm>
            <a:off x="9110345" y="1852975"/>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r>
              <a:rPr lang="en-US" sz="1224" dirty="0">
                <a:solidFill>
                  <a:schemeClr val="tx1"/>
                </a:solidFill>
              </a:rPr>
              <a:t>Stepwise Regression</a:t>
            </a:r>
          </a:p>
        </p:txBody>
      </p:sp>
      <p:sp>
        <p:nvSpPr>
          <p:cNvPr id="45" name="Rectangle 44"/>
          <p:cNvSpPr/>
          <p:nvPr/>
        </p:nvSpPr>
        <p:spPr>
          <a:xfrm>
            <a:off x="9159259" y="2860901"/>
            <a:ext cx="323918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Simulation (e.g. Monte Carlo)</a:t>
            </a:r>
          </a:p>
          <a:p>
            <a:pPr marL="388467" indent="-388467">
              <a:buFont typeface="Wingdings" charset="2"/>
              <a:buChar char="§"/>
            </a:pPr>
            <a:r>
              <a:rPr lang="en-US" sz="1224" dirty="0">
                <a:solidFill>
                  <a:schemeClr val="tx1"/>
                </a:solidFill>
              </a:rPr>
              <a:t>Parallel Random Number Generation </a:t>
            </a:r>
          </a:p>
        </p:txBody>
      </p:sp>
      <p:grpSp>
        <p:nvGrpSpPr>
          <p:cNvPr id="46" name="Group 45"/>
          <p:cNvGrpSpPr/>
          <p:nvPr/>
        </p:nvGrpSpPr>
        <p:grpSpPr>
          <a:xfrm>
            <a:off x="4420642" y="1776785"/>
            <a:ext cx="4275268" cy="4636460"/>
            <a:chOff x="3200400" y="1371600"/>
            <a:chExt cx="3144311" cy="5105400"/>
          </a:xfrm>
        </p:grpSpPr>
        <p:cxnSp>
          <p:nvCxnSpPr>
            <p:cNvPr id="47" name="Straight Connector 46"/>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9393817" y="5548650"/>
            <a:ext cx="2797413" cy="424193"/>
          </a:xfrm>
          <a:prstGeom prst="rect">
            <a:avLst/>
          </a:prstGeom>
          <a:noFill/>
        </p:spPr>
        <p:txBody>
          <a:bodyPr wrap="square" lIns="124313" tIns="62156" rIns="124313" bIns="62156" rtlCol="0">
            <a:spAutoFit/>
          </a:bodyPr>
          <a:lstStyle/>
          <a:p>
            <a:r>
              <a:rPr lang="en-US" sz="1903" dirty="0"/>
              <a:t>Combination</a:t>
            </a:r>
          </a:p>
        </p:txBody>
      </p:sp>
      <p:pic>
        <p:nvPicPr>
          <p:cNvPr id="50" name="Picture 5"/>
          <p:cNvPicPr>
            <a:picLocks noChangeAspect="1"/>
          </p:cNvPicPr>
          <p:nvPr/>
        </p:nvPicPr>
        <p:blipFill>
          <a:blip r:embed="rId3" cstate="print"/>
          <a:srcRect/>
          <a:stretch>
            <a:fillRect/>
          </a:stretch>
        </p:blipFill>
        <p:spPr bwMode="auto">
          <a:xfrm>
            <a:off x="8933624" y="5569693"/>
            <a:ext cx="460193" cy="341582"/>
          </a:xfrm>
          <a:prstGeom prst="rect">
            <a:avLst/>
          </a:prstGeom>
          <a:noFill/>
          <a:ln w="9525">
            <a:noFill/>
            <a:miter lim="800000"/>
            <a:headEnd/>
            <a:tailEnd/>
          </a:ln>
        </p:spPr>
      </p:pic>
      <p:sp>
        <p:nvSpPr>
          <p:cNvPr id="51" name="Rectangle 50"/>
          <p:cNvSpPr/>
          <p:nvPr/>
        </p:nvSpPr>
        <p:spPr>
          <a:xfrm>
            <a:off x="9186602" y="5911275"/>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err="1">
                <a:solidFill>
                  <a:schemeClr val="tx1"/>
                </a:solidFill>
              </a:rPr>
              <a:t>rxDataStep</a:t>
            </a:r>
            <a:endParaRPr lang="en-US" sz="1224" dirty="0">
              <a:solidFill>
                <a:schemeClr val="tx1"/>
              </a:solidFill>
            </a:endParaRPr>
          </a:p>
          <a:p>
            <a:pPr marL="388467" indent="-388467">
              <a:buFont typeface="Wingdings" charset="2"/>
              <a:buChar char="§"/>
            </a:pPr>
            <a:r>
              <a:rPr lang="en-US" sz="1224" dirty="0">
                <a:solidFill>
                  <a:schemeClr val="tx1"/>
                </a:solidFill>
              </a:rPr>
              <a:t>rxExec</a:t>
            </a:r>
          </a:p>
          <a:p>
            <a:pPr marL="388467" indent="-388467">
              <a:buFont typeface="Wingdings" charset="2"/>
              <a:buChar char="§"/>
            </a:pPr>
            <a:r>
              <a:rPr lang="en-US" sz="1224" dirty="0">
                <a:solidFill>
                  <a:schemeClr val="tx1"/>
                </a:solidFill>
              </a:rPr>
              <a:t>PEMA-R API Custom Algorithms</a:t>
            </a:r>
            <a:endParaRPr lang="en-US" sz="1224" dirty="0">
              <a:solidFill>
                <a:srgbClr val="800000"/>
              </a:solidFill>
            </a:endParaRPr>
          </a:p>
        </p:txBody>
      </p:sp>
    </p:spTree>
    <p:extLst>
      <p:ext uri="{BB962C8B-B14F-4D97-AF65-F5344CB8AC3E}">
        <p14:creationId xmlns:p14="http://schemas.microsoft.com/office/powerpoint/2010/main" val="65663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err="1"/>
              <a:t>DeployR</a:t>
            </a:r>
            <a:endParaRPr lang="en-US" sz="5400" dirty="0"/>
          </a:p>
        </p:txBody>
      </p:sp>
      <p:pic>
        <p:nvPicPr>
          <p:cNvPr id="6" name="Picture 5"/>
          <p:cNvPicPr>
            <a:picLocks noChangeAspect="1"/>
          </p:cNvPicPr>
          <p:nvPr/>
        </p:nvPicPr>
        <p:blipFill>
          <a:blip r:embed="rId3"/>
          <a:stretch>
            <a:fillRect/>
          </a:stretch>
        </p:blipFill>
        <p:spPr>
          <a:xfrm>
            <a:off x="4052394" y="171450"/>
            <a:ext cx="8189807" cy="5552238"/>
          </a:xfrm>
          <a:prstGeom prst="rect">
            <a:avLst/>
          </a:prstGeom>
        </p:spPr>
      </p:pic>
      <p:pic>
        <p:nvPicPr>
          <p:cNvPr id="5" name="Picture 4"/>
          <p:cNvPicPr>
            <a:picLocks noChangeAspect="1"/>
          </p:cNvPicPr>
          <p:nvPr/>
        </p:nvPicPr>
        <p:blipFill>
          <a:blip r:embed="rId4"/>
          <a:stretch>
            <a:fillRect/>
          </a:stretch>
        </p:blipFill>
        <p:spPr>
          <a:xfrm>
            <a:off x="1275790" y="1089025"/>
            <a:ext cx="9337208" cy="5690795"/>
          </a:xfrm>
          <a:prstGeom prst="rect">
            <a:avLst/>
          </a:prstGeom>
        </p:spPr>
      </p:pic>
    </p:spTree>
    <p:extLst>
      <p:ext uri="{BB962C8B-B14F-4D97-AF65-F5344CB8AC3E}">
        <p14:creationId xmlns:p14="http://schemas.microsoft.com/office/powerpoint/2010/main" val="35303581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a:t>R  Module in Azure Machine Learning</a:t>
            </a:r>
          </a:p>
        </p:txBody>
      </p:sp>
      <p:pic>
        <p:nvPicPr>
          <p:cNvPr id="4" name="Picture 3"/>
          <p:cNvPicPr>
            <a:picLocks noChangeAspect="1"/>
          </p:cNvPicPr>
          <p:nvPr/>
        </p:nvPicPr>
        <p:blipFill>
          <a:blip r:embed="rId3"/>
          <a:stretch>
            <a:fillRect/>
          </a:stretch>
        </p:blipFill>
        <p:spPr>
          <a:xfrm>
            <a:off x="2456597" y="1264317"/>
            <a:ext cx="9575570" cy="548376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00251" y="4231184"/>
            <a:ext cx="11095630" cy="7940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3600" dirty="0">
                <a:solidFill>
                  <a:schemeClr val="bg1"/>
                </a:solidFill>
              </a:rPr>
              <a:t>Dataset1 &lt;-</a:t>
            </a:r>
            <a:r>
              <a:rPr lang="en-US" sz="3600" dirty="0" err="1">
                <a:solidFill>
                  <a:schemeClr val="bg1"/>
                </a:solidFill>
              </a:rPr>
              <a:t>maml.mapInputPort</a:t>
            </a:r>
            <a:r>
              <a:rPr lang="en-US" sz="3600" dirty="0">
                <a:solidFill>
                  <a:schemeClr val="bg1"/>
                </a:solidFill>
              </a:rPr>
              <a:t>(1) # </a:t>
            </a:r>
            <a:r>
              <a:rPr lang="en-US" sz="3600" dirty="0" err="1">
                <a:solidFill>
                  <a:schemeClr val="bg1"/>
                </a:solidFill>
              </a:rPr>
              <a:t>class:data.frame</a:t>
            </a:r>
            <a:endParaRPr lang="en-US" sz="3600" dirty="0">
              <a:solidFill>
                <a:schemeClr val="bg1"/>
              </a:solidFill>
            </a:endParaRPr>
          </a:p>
        </p:txBody>
      </p:sp>
      <p:grpSp>
        <p:nvGrpSpPr>
          <p:cNvPr id="10" name="Group 9"/>
          <p:cNvGrpSpPr/>
          <p:nvPr/>
        </p:nvGrpSpPr>
        <p:grpSpPr>
          <a:xfrm>
            <a:off x="300251" y="2074460"/>
            <a:ext cx="11204812" cy="2156724"/>
            <a:chOff x="300251" y="2074460"/>
            <a:chExt cx="11204812" cy="2156724"/>
          </a:xfrm>
        </p:grpSpPr>
        <p:cxnSp>
          <p:nvCxnSpPr>
            <p:cNvPr id="6" name="Straight Connector 5"/>
            <p:cNvCxnSpPr/>
            <p:nvPr/>
          </p:nvCxnSpPr>
          <p:spPr>
            <a:xfrm flipV="1">
              <a:off x="300251" y="2074460"/>
              <a:ext cx="8898340" cy="2156724"/>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1354937" y="2101755"/>
              <a:ext cx="150126" cy="2129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2281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4976271" y="1552050"/>
            <a:ext cx="2097795"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kern="0" spc="-40" dirty="0" err="1">
                <a:gradFill>
                  <a:gsLst>
                    <a:gs pos="0">
                      <a:srgbClr val="FFFFFF"/>
                    </a:gs>
                    <a:gs pos="100000">
                      <a:srgbClr val="FFFFFF"/>
                    </a:gs>
                  </a:gsLst>
                  <a:lin ang="5400000" scaled="0"/>
                </a:gradFill>
                <a:ea typeface="Segoe UI" pitchFamily="34" charset="0"/>
                <a:cs typeface="Segoe UI" pitchFamily="34" charset="0"/>
              </a:rPr>
              <a:t>SparkR</a:t>
            </a:r>
            <a:endParaRPr lang="en-US" sz="1494" kern="0" spc="-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(Zoo)</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CC00"/>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4294967295"/>
          </p:nvPr>
        </p:nvSpPr>
        <p:spPr>
          <a:xfrm>
            <a:off x="0" y="114300"/>
            <a:ext cx="10972800" cy="1023938"/>
          </a:xfrm>
        </p:spPr>
        <p:txBody>
          <a:bodyPr/>
          <a:lstStyle/>
          <a:p>
            <a:pPr marL="0" indent="0">
              <a:buNone/>
            </a:pPr>
            <a:r>
              <a:rPr lang="en-US" sz="4800" dirty="0"/>
              <a:t>R in Spark HDInsight Cluster</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pic>
        <p:nvPicPr>
          <p:cNvPr id="3" name="Picture 2"/>
          <p:cNvPicPr>
            <a:picLocks noChangeAspect="1"/>
          </p:cNvPicPr>
          <p:nvPr/>
        </p:nvPicPr>
        <p:blipFill>
          <a:blip r:embed="rId3"/>
          <a:stretch>
            <a:fillRect/>
          </a:stretch>
        </p:blipFill>
        <p:spPr>
          <a:xfrm>
            <a:off x="5036218" y="2073137"/>
            <a:ext cx="990893" cy="1303451"/>
          </a:xfrm>
          <a:prstGeom prst="rect">
            <a:avLst/>
          </a:prstGeom>
        </p:spPr>
      </p:pic>
    </p:spTree>
    <p:extLst>
      <p:ext uri="{BB962C8B-B14F-4D97-AF65-F5344CB8AC3E}">
        <p14:creationId xmlns:p14="http://schemas.microsoft.com/office/powerpoint/2010/main" val="484951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317016" y="2251724"/>
            <a:ext cx="3736187" cy="3338175"/>
          </a:xfrm>
          <a:prstGeom prst="rect">
            <a:avLst/>
          </a:prstGeom>
        </p:spPr>
      </p:pic>
      <p:pic>
        <p:nvPicPr>
          <p:cNvPr id="6" name="Picture 5"/>
          <p:cNvPicPr>
            <a:picLocks noChangeAspect="1"/>
          </p:cNvPicPr>
          <p:nvPr/>
        </p:nvPicPr>
        <p:blipFill>
          <a:blip r:embed="rId5"/>
          <a:stretch>
            <a:fillRect/>
          </a:stretch>
        </p:blipFill>
        <p:spPr>
          <a:xfrm>
            <a:off x="401448" y="1266763"/>
            <a:ext cx="2787622" cy="1648792"/>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6"/>
          <a:stretch>
            <a:fillRect/>
          </a:stretch>
        </p:blipFill>
        <p:spPr>
          <a:xfrm>
            <a:off x="876323" y="5101370"/>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stCxn id="16" idx="0"/>
          </p:cNvCxnSpPr>
          <p:nvPr/>
        </p:nvCxnSpPr>
        <p:spPr>
          <a:xfrm rot="5400000" flipH="1" flipV="1">
            <a:off x="2501722" y="3703180"/>
            <a:ext cx="1180556" cy="1615824"/>
          </a:xfrm>
          <a:prstGeom prst="bentConnector2">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p:cNvCxnSpPr>
            <a:stCxn id="6" idx="2"/>
            <a:endCxn id="38" idx="0"/>
          </p:cNvCxnSpPr>
          <p:nvPr/>
        </p:nvCxnSpPr>
        <p:spPr>
          <a:xfrm rot="5400000">
            <a:off x="1220083" y="2827375"/>
            <a:ext cx="486996" cy="663356"/>
          </a:xfrm>
          <a:prstGeom prst="bentConnector3">
            <a:avLst>
              <a:gd name="adj1" fmla="val 50000"/>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260491" y="3402552"/>
            <a:ext cx="1742827" cy="752368"/>
          </a:xfrm>
          <a:prstGeom prst="rect">
            <a:avLst/>
          </a:prstGeom>
        </p:spPr>
      </p:pic>
      <p:grpSp>
        <p:nvGrpSpPr>
          <p:cNvPr id="17" name="Group 16"/>
          <p:cNvGrpSpPr/>
          <p:nvPr/>
        </p:nvGrpSpPr>
        <p:grpSpPr>
          <a:xfrm>
            <a:off x="8836757" y="1573041"/>
            <a:ext cx="3330014" cy="4016858"/>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defTabSz="914340">
                <a:lnSpc>
                  <a:spcPct val="90000"/>
                </a:lnSpc>
                <a:spcAft>
                  <a:spcPts val="600"/>
                </a:spcAft>
              </a:pPr>
              <a:r>
                <a:rPr lang="en-US" sz="1599" b="1" kern="0" dirty="0">
                  <a:solidFill>
                    <a:srgbClr val="FFFFFF"/>
                  </a:solidFill>
                  <a:latin typeface="Segoe UI"/>
                </a:rPr>
                <a:t>Microsoft R Server</a:t>
              </a:r>
            </a:p>
          </p:txBody>
        </p:sp>
      </p:grpSp>
      <p:pic>
        <p:nvPicPr>
          <p:cNvPr id="4" name="Picture 3"/>
          <p:cNvPicPr>
            <a:picLocks noChangeAspect="1"/>
          </p:cNvPicPr>
          <p:nvPr/>
        </p:nvPicPr>
        <p:blipFill>
          <a:blip r:embed="rId8"/>
          <a:stretch>
            <a:fillRect/>
          </a:stretch>
        </p:blipFill>
        <p:spPr>
          <a:xfrm>
            <a:off x="8898206" y="2334267"/>
            <a:ext cx="2989778" cy="2136571"/>
          </a:xfrm>
          <a:prstGeom prst="rect">
            <a:avLst/>
          </a:prstGeom>
        </p:spPr>
      </p:pic>
      <p:cxnSp>
        <p:nvCxnSpPr>
          <p:cNvPr id="25" name="Connector: Elbow 24"/>
          <p:cNvCxnSpPr>
            <a:stCxn id="5" idx="3"/>
            <a:endCxn id="4" idx="1"/>
          </p:cNvCxnSpPr>
          <p:nvPr/>
        </p:nvCxnSpPr>
        <p:spPr>
          <a:xfrm flipV="1">
            <a:off x="8053203" y="3402552"/>
            <a:ext cx="845003" cy="518260"/>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algn="ctr" defTabSz="1243493"/>
            <a:r>
              <a:rPr lang="en-US" sz="1360" dirty="0">
                <a:solidFill>
                  <a:srgbClr val="C00000"/>
                </a:solidFill>
                <a:latin typeface="Segoe UI"/>
              </a:rPr>
              <a:t>Launchpad </a:t>
            </a:r>
          </a:p>
          <a:p>
            <a:pPr algn="ctr" defTabSz="1243493"/>
            <a:r>
              <a:rPr lang="en-US" sz="952" dirty="0">
                <a:solidFill>
                  <a:srgbClr val="C00000"/>
                </a:solidFill>
                <a:latin typeface="Segoe UI"/>
              </a:rPr>
              <a:t>(</a:t>
            </a:r>
            <a:r>
              <a:rPr lang="en-US" sz="952" dirty="0" err="1">
                <a:solidFill>
                  <a:srgbClr val="C00000"/>
                </a:solidFill>
                <a:latin typeface="Segoe UI"/>
              </a:rPr>
              <a:t>BxlServer</a:t>
            </a:r>
            <a:r>
              <a:rPr lang="en-US" sz="952" dirty="0">
                <a:solidFill>
                  <a:srgbClr val="C00000"/>
                </a:solidFill>
                <a:latin typeface="Segoe UI"/>
              </a:rPr>
              <a:t> and SQL Satellite, Rserver.dll)</a:t>
            </a:r>
          </a:p>
        </p:txBody>
      </p:sp>
    </p:spTree>
    <p:extLst>
      <p:ext uri="{BB962C8B-B14F-4D97-AF65-F5344CB8AC3E}">
        <p14:creationId xmlns:p14="http://schemas.microsoft.com/office/powerpoint/2010/main" val="1487952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48707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R Client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090911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7167563" cy="731837"/>
          </a:xfrm>
        </p:spPr>
        <p:txBody>
          <a:bodyPr vert="horz" wrap="square" lIns="146304" tIns="91440" rIns="146304" bIns="91440" rtlCol="0" anchor="t">
            <a:noAutofit/>
          </a:bodyPr>
          <a:lstStyle/>
          <a:p>
            <a:pPr defTabSz="932742"/>
            <a:r>
              <a:rPr lang="en-US" sz="4400" b="1" spc="-102" dirty="0">
                <a:ln w="3175">
                  <a:noFill/>
                </a:ln>
                <a:latin typeface="Segoe UI Light" panose="020B0502040204020203" pitchFamily="34" charset="0"/>
                <a:ea typeface="+mn-ea"/>
                <a:cs typeface="Segoe UI Light" panose="020B0502040204020203" pitchFamily="34" charset="0"/>
              </a:rPr>
              <a:t>Microsoft R Development Tools</a:t>
            </a:r>
          </a:p>
        </p:txBody>
      </p:sp>
      <p:sp>
        <p:nvSpPr>
          <p:cNvPr id="3" name="Rectangle 2"/>
          <p:cNvSpPr/>
          <p:nvPr/>
        </p:nvSpPr>
        <p:spPr>
          <a:xfrm>
            <a:off x="264792" y="1694707"/>
            <a:ext cx="8827692" cy="3046988"/>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Command-Line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err="1">
                <a:ln>
                  <a:noFill/>
                </a:ln>
                <a:solidFill>
                  <a:srgbClr val="7030A0"/>
                </a:solidFill>
                <a:effectLst/>
                <a:uLnTx/>
                <a:uFillTx/>
                <a:latin typeface="+mj-lt"/>
                <a:cs typeface="Times New Roman" panose="02020603050405020304" pitchFamily="18" charset="0"/>
              </a:rPr>
              <a:t>RStudio</a:t>
            </a:r>
            <a:endPar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endParaRP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R Tools for Visual Studio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rPr>
              <a:t>SQL Server tools</a:t>
            </a:r>
          </a:p>
        </p:txBody>
      </p:sp>
      <p:pic>
        <p:nvPicPr>
          <p:cNvPr id="4" name="Picture 3"/>
          <p:cNvPicPr>
            <a:picLocks noChangeAspect="1"/>
          </p:cNvPicPr>
          <p:nvPr/>
        </p:nvPicPr>
        <p:blipFill>
          <a:blip r:embed="rId3"/>
          <a:stretch>
            <a:fillRect/>
          </a:stretch>
        </p:blipFill>
        <p:spPr>
          <a:xfrm>
            <a:off x="7659347" y="2871989"/>
            <a:ext cx="5099100" cy="5099100"/>
          </a:xfrm>
          <a:prstGeom prst="rect">
            <a:avLst/>
          </a:prstGeom>
        </p:spPr>
      </p:pic>
    </p:spTree>
    <p:extLst>
      <p:ext uri="{BB962C8B-B14F-4D97-AF65-F5344CB8AC3E}">
        <p14:creationId xmlns:p14="http://schemas.microsoft.com/office/powerpoint/2010/main" val="1810045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Client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Rectangle 9"/>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3"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9099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Operationalize R</a:t>
            </a:r>
            <a:endParaRPr lang="en-US" sz="4400" dirty="0"/>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2393750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233363"/>
            <a:ext cx="7707313" cy="865187"/>
          </a:xfrm>
        </p:spPr>
        <p:txBody>
          <a:bodyPr vert="horz" wrap="square" lIns="146304" tIns="91440" rIns="146304" bIns="91440" rtlCol="0" anchor="t">
            <a:noAutofit/>
          </a:bodyPr>
          <a:lstStyle/>
          <a:p>
            <a:r>
              <a:rPr lang="en-US" dirty="0"/>
              <a:t>Configuration and Operation</a:t>
            </a:r>
          </a:p>
        </p:txBody>
      </p:sp>
      <p:sp>
        <p:nvSpPr>
          <p:cNvPr id="2" name="TextBox 1"/>
          <p:cNvSpPr txBox="1"/>
          <p:nvPr/>
        </p:nvSpPr>
        <p:spPr>
          <a:xfrm>
            <a:off x="723330" y="1323833"/>
            <a:ext cx="10297563" cy="466897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Planning </a:t>
            </a:r>
          </a:p>
          <a:p>
            <a:pPr marL="809271" lvl="1"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Specific Environments </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File Locations</a:t>
            </a:r>
          </a:p>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Services and Background Processes</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Package Management </a:t>
            </a: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DeployR</a:t>
            </a:r>
            <a:r>
              <a:rPr lang="en-US" sz="4800" dirty="0">
                <a:gradFill>
                  <a:gsLst>
                    <a:gs pos="2917">
                      <a:schemeClr val="tx1"/>
                    </a:gs>
                    <a:gs pos="30000">
                      <a:schemeClr val="tx1"/>
                    </a:gs>
                  </a:gsLst>
                  <a:lin ang="5400000" scaled="0"/>
                </a:gradFill>
              </a:rPr>
              <a:t> Planning</a:t>
            </a:r>
          </a:p>
        </p:txBody>
      </p:sp>
      <p:grpSp>
        <p:nvGrpSpPr>
          <p:cNvPr id="4" name="Group 3"/>
          <p:cNvGrpSpPr/>
          <p:nvPr/>
        </p:nvGrpSpPr>
        <p:grpSpPr>
          <a:xfrm>
            <a:off x="8275249" y="871873"/>
            <a:ext cx="2039708" cy="2164009"/>
            <a:chOff x="7401793" y="871512"/>
            <a:chExt cx="2039708" cy="2164009"/>
          </a:xfrm>
        </p:grpSpPr>
        <p:pic>
          <p:nvPicPr>
            <p:cNvPr id="7" name="Picture 6"/>
            <p:cNvPicPr>
              <a:picLocks noChangeAspect="1"/>
            </p:cNvPicPr>
            <p:nvPr/>
          </p:nvPicPr>
          <p:blipFill>
            <a:blip r:embed="rId3"/>
            <a:stretch>
              <a:fillRect/>
            </a:stretch>
          </p:blipFill>
          <p:spPr>
            <a:xfrm>
              <a:off x="8055241" y="1400013"/>
              <a:ext cx="494456" cy="1635508"/>
            </a:xfrm>
            <a:prstGeom prst="rect">
              <a:avLst/>
            </a:prstGeom>
          </p:spPr>
        </p:pic>
        <p:pic>
          <p:nvPicPr>
            <p:cNvPr id="8" name="Picture 7"/>
            <p:cNvPicPr>
              <a:picLocks noChangeAspect="1"/>
            </p:cNvPicPr>
            <p:nvPr/>
          </p:nvPicPr>
          <p:blipFill>
            <a:blip r:embed="rId4"/>
            <a:stretch>
              <a:fillRect/>
            </a:stretch>
          </p:blipFill>
          <p:spPr>
            <a:xfrm>
              <a:off x="7401793" y="1159107"/>
              <a:ext cx="361334" cy="798736"/>
            </a:xfrm>
            <a:prstGeom prst="rect">
              <a:avLst/>
            </a:prstGeom>
          </p:spPr>
        </p:pic>
        <p:pic>
          <p:nvPicPr>
            <p:cNvPr id="9" name="Picture 8"/>
            <p:cNvPicPr>
              <a:picLocks noChangeAspect="1"/>
            </p:cNvPicPr>
            <p:nvPr/>
          </p:nvPicPr>
          <p:blipFill>
            <a:blip r:embed="rId5"/>
            <a:stretch>
              <a:fillRect/>
            </a:stretch>
          </p:blipFill>
          <p:spPr>
            <a:xfrm>
              <a:off x="8654931" y="871512"/>
              <a:ext cx="169032" cy="1605804"/>
            </a:xfrm>
            <a:prstGeom prst="rect">
              <a:avLst/>
            </a:prstGeom>
          </p:spPr>
        </p:pic>
        <p:pic>
          <p:nvPicPr>
            <p:cNvPr id="10" name="Picture 9"/>
            <p:cNvPicPr>
              <a:picLocks noChangeAspect="1"/>
            </p:cNvPicPr>
            <p:nvPr/>
          </p:nvPicPr>
          <p:blipFill>
            <a:blip r:embed="rId6"/>
            <a:stretch>
              <a:fillRect/>
            </a:stretch>
          </p:blipFill>
          <p:spPr>
            <a:xfrm>
              <a:off x="9004833" y="1795547"/>
              <a:ext cx="436668" cy="1239571"/>
            </a:xfrm>
            <a:prstGeom prst="rect">
              <a:avLst/>
            </a:prstGeom>
          </p:spPr>
        </p:pic>
      </p:grpSp>
    </p:spTree>
    <p:extLst>
      <p:ext uri="{BB962C8B-B14F-4D97-AF65-F5344CB8AC3E}">
        <p14:creationId xmlns:p14="http://schemas.microsoft.com/office/powerpoint/2010/main" val="35161954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1002" y="22821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Distributed R - Write once, deploy multiple</a:t>
            </a:r>
          </a:p>
        </p:txBody>
      </p:sp>
      <p:sp>
        <p:nvSpPr>
          <p:cNvPr id="28" name="Cube 27"/>
          <p:cNvSpPr/>
          <p:nvPr/>
        </p:nvSpPr>
        <p:spPr>
          <a:xfrm>
            <a:off x="1532669" y="1869554"/>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29" name="Cube 28"/>
          <p:cNvSpPr/>
          <p:nvPr/>
        </p:nvSpPr>
        <p:spPr>
          <a:xfrm>
            <a:off x="1286590" y="213997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0" name="Cube 29"/>
          <p:cNvSpPr/>
          <p:nvPr/>
        </p:nvSpPr>
        <p:spPr>
          <a:xfrm>
            <a:off x="1018550" y="243482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1" name="Cube 30"/>
          <p:cNvSpPr/>
          <p:nvPr/>
        </p:nvSpPr>
        <p:spPr>
          <a:xfrm>
            <a:off x="778422" y="2718532"/>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2" name="Cube 31"/>
          <p:cNvSpPr/>
          <p:nvPr/>
        </p:nvSpPr>
        <p:spPr bwMode="auto">
          <a:xfrm>
            <a:off x="539576" y="3478527"/>
            <a:ext cx="621769" cy="2261472"/>
          </a:xfrm>
          <a:prstGeom prst="cube">
            <a:avLst/>
          </a:prstGeom>
          <a:solidFill>
            <a:srgbClr val="00BCF2"/>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R+CRAN</a:t>
            </a:r>
          </a:p>
        </p:txBody>
      </p:sp>
      <p:sp>
        <p:nvSpPr>
          <p:cNvPr id="33" name="Cube 32"/>
          <p:cNvSpPr/>
          <p:nvPr/>
        </p:nvSpPr>
        <p:spPr bwMode="auto">
          <a:xfrm>
            <a:off x="1083634" y="3478527"/>
            <a:ext cx="621769" cy="2261472"/>
          </a:xfrm>
          <a:prstGeom prst="cube">
            <a:avLst/>
          </a:prstGeom>
          <a:solidFill>
            <a:srgbClr val="FFB900">
              <a:lumMod val="75000"/>
            </a:srgbClr>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RSR Connector</a:t>
            </a:r>
          </a:p>
        </p:txBody>
      </p:sp>
      <p:sp>
        <p:nvSpPr>
          <p:cNvPr id="34" name="Cube 33"/>
          <p:cNvSpPr/>
          <p:nvPr/>
        </p:nvSpPr>
        <p:spPr bwMode="auto">
          <a:xfrm>
            <a:off x="1646884" y="5122489"/>
            <a:ext cx="2726183"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5" name="Cube 34"/>
          <p:cNvSpPr/>
          <p:nvPr/>
        </p:nvSpPr>
        <p:spPr bwMode="auto">
          <a:xfrm>
            <a:off x="1640409" y="4572250"/>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6" name="Cube 35"/>
          <p:cNvSpPr/>
          <p:nvPr/>
        </p:nvSpPr>
        <p:spPr bwMode="auto">
          <a:xfrm>
            <a:off x="1640409" y="4021834"/>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7" name="Cube 36"/>
          <p:cNvSpPr/>
          <p:nvPr/>
        </p:nvSpPr>
        <p:spPr bwMode="auto">
          <a:xfrm>
            <a:off x="1646885" y="3477892"/>
            <a:ext cx="1409499" cy="621647"/>
          </a:xfrm>
          <a:prstGeom prst="cube">
            <a:avLst/>
          </a:prstGeom>
          <a:gradFill flip="none" rotWithShape="1">
            <a:gsLst>
              <a:gs pos="0">
                <a:srgbClr val="107C10"/>
              </a:gs>
              <a:gs pos="100000">
                <a:srgbClr val="FFB900">
                  <a:lumMod val="75000"/>
                </a:srgbClr>
              </a:gs>
            </a:gsLst>
            <a:lin ang="10800000" scaled="0"/>
            <a:tileRect/>
          </a:gra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8" name="Cube 37"/>
          <p:cNvSpPr/>
          <p:nvPr/>
        </p:nvSpPr>
        <p:spPr bwMode="auto">
          <a:xfrm>
            <a:off x="2959251" y="3477892"/>
            <a:ext cx="1407341"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9" name="Rectangle 38"/>
          <p:cNvSpPr/>
          <p:nvPr/>
        </p:nvSpPr>
        <p:spPr bwMode="auto">
          <a:xfrm rot="16200000" flipV="1">
            <a:off x="2757607" y="4120191"/>
            <a:ext cx="466120"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DistributedR</a:t>
            </a:r>
          </a:p>
        </p:txBody>
      </p:sp>
      <p:sp>
        <p:nvSpPr>
          <p:cNvPr id="40" name="Rectangle 39"/>
          <p:cNvSpPr/>
          <p:nvPr/>
        </p:nvSpPr>
        <p:spPr bwMode="auto">
          <a:xfrm rot="16200000" flipV="1">
            <a:off x="2805535" y="3590896"/>
            <a:ext cx="370263"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ScaleR</a:t>
            </a:r>
          </a:p>
        </p:txBody>
      </p:sp>
      <p:sp>
        <p:nvSpPr>
          <p:cNvPr id="41" name="Rectangle 40"/>
          <p:cNvSpPr/>
          <p:nvPr/>
        </p:nvSpPr>
        <p:spPr bwMode="auto">
          <a:xfrm rot="16200000" flipV="1">
            <a:off x="2767509" y="3038475"/>
            <a:ext cx="446316"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ConnectR</a:t>
            </a:r>
          </a:p>
        </p:txBody>
      </p:sp>
      <p:grpSp>
        <p:nvGrpSpPr>
          <p:cNvPr id="42" name="Group 95"/>
          <p:cNvGrpSpPr>
            <a:grpSpLocks/>
          </p:cNvGrpSpPr>
          <p:nvPr/>
        </p:nvGrpSpPr>
        <p:grpSpPr bwMode="auto">
          <a:xfrm>
            <a:off x="1627692" y="3605558"/>
            <a:ext cx="2696919" cy="516627"/>
            <a:chOff x="1877141" y="2315523"/>
            <a:chExt cx="1599314" cy="380054"/>
          </a:xfrm>
        </p:grpSpPr>
        <p:sp>
          <p:nvSpPr>
            <p:cNvPr id="43" name="Cube 101"/>
            <p:cNvSpPr/>
            <p:nvPr/>
          </p:nvSpPr>
          <p:spPr>
            <a:xfrm rot="16200000" flipV="1">
              <a:off x="2874066" y="2093187"/>
              <a:ext cx="371476" cy="833303"/>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DevelopR</a:t>
              </a:r>
            </a:p>
          </p:txBody>
        </p:sp>
        <p:sp>
          <p:nvSpPr>
            <p:cNvPr id="44" name="Cube 100"/>
            <p:cNvSpPr/>
            <p:nvPr/>
          </p:nvSpPr>
          <p:spPr>
            <a:xfrm rot="16200000" flipV="1">
              <a:off x="2109446" y="2083218"/>
              <a:ext cx="370528" cy="83513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alpha val="99000"/>
                    </a:prstClr>
                  </a:solidFill>
                  <a:latin typeface="Segoe UI"/>
                </a:rPr>
                <a:t>DeployR</a:t>
              </a:r>
            </a:p>
          </p:txBody>
        </p:sp>
      </p:grpSp>
      <p:sp>
        <p:nvSpPr>
          <p:cNvPr id="45" name="Cube 44"/>
          <p:cNvSpPr/>
          <p:nvPr/>
        </p:nvSpPr>
        <p:spPr bwMode="auto">
          <a:xfrm>
            <a:off x="539576" y="2951219"/>
            <a:ext cx="3827016" cy="621647"/>
          </a:xfrm>
          <a:prstGeom prst="cube">
            <a:avLst/>
          </a:prstGeom>
          <a:solidFill>
            <a:sysClr val="window" lastClr="FFFFFF">
              <a:lumMod val="85000"/>
            </a:sysClr>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cxnSp>
        <p:nvCxnSpPr>
          <p:cNvPr id="46" name="Straight Connector 45"/>
          <p:cNvCxnSpPr/>
          <p:nvPr/>
        </p:nvCxnSpPr>
        <p:spPr>
          <a:xfrm flipV="1">
            <a:off x="210590" y="1806814"/>
            <a:ext cx="1295098" cy="1476413"/>
          </a:xfrm>
          <a:prstGeom prst="line">
            <a:avLst/>
          </a:prstGeom>
          <a:noFill/>
          <a:ln w="38100" cap="flat" cmpd="sng" algn="ctr">
            <a:solidFill>
              <a:srgbClr val="0072C6"/>
            </a:solidFill>
            <a:prstDash val="solid"/>
            <a:headEnd type="none" w="med" len="med"/>
            <a:tailEnd type="triangle" w="med" len="med"/>
          </a:ln>
          <a:effectLst/>
        </p:spPr>
      </p:cxnSp>
      <p:sp>
        <p:nvSpPr>
          <p:cNvPr id="49" name="Rectangle 48"/>
          <p:cNvSpPr/>
          <p:nvPr/>
        </p:nvSpPr>
        <p:spPr>
          <a:xfrm>
            <a:off x="2947" y="5981891"/>
            <a:ext cx="12432948" cy="464542"/>
          </a:xfrm>
          <a:prstGeom prst="rect">
            <a:avLst/>
          </a:prstGeom>
        </p:spPr>
        <p:txBody>
          <a:bodyPr lIns="124313" tIns="62156" rIns="124313" bIns="62156">
            <a:spAutoFit/>
          </a:bodyPr>
          <a:lstStyle/>
          <a:p>
            <a:pPr algn="ctr" defTabSz="932597">
              <a:lnSpc>
                <a:spcPct val="90000"/>
              </a:lnSpc>
              <a:spcBef>
                <a:spcPts val="816"/>
              </a:spcBef>
              <a:spcAft>
                <a:spcPts val="408"/>
              </a:spcAft>
              <a:buClr>
                <a:srgbClr val="F15D22"/>
              </a:buClr>
              <a:defRPr/>
            </a:pPr>
            <a:r>
              <a:rPr lang="en-US" sz="2400" kern="0" dirty="0">
                <a:solidFill>
                  <a:srgbClr val="505050"/>
                </a:solidFill>
              </a:rPr>
              <a:t>Code Portability Across Platforms</a:t>
            </a:r>
          </a:p>
        </p:txBody>
      </p:sp>
      <p:sp>
        <p:nvSpPr>
          <p:cNvPr id="50" name="Rectangle 67"/>
          <p:cNvSpPr>
            <a:spLocks noChangeArrowheads="1"/>
          </p:cNvSpPr>
          <p:nvPr/>
        </p:nvSpPr>
        <p:spPr bwMode="auto">
          <a:xfrm>
            <a:off x="5747136" y="462371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In the Cloud</a:t>
            </a:r>
            <a:endParaRPr lang="en-US" sz="1399" kern="0">
              <a:solidFill>
                <a:srgbClr val="107C10"/>
              </a:solidFill>
            </a:endParaRPr>
          </a:p>
        </p:txBody>
      </p:sp>
      <p:cxnSp>
        <p:nvCxnSpPr>
          <p:cNvPr id="51" name="Straight Connector 50"/>
          <p:cNvCxnSpPr/>
          <p:nvPr/>
        </p:nvCxnSpPr>
        <p:spPr>
          <a:xfrm>
            <a:off x="4445562" y="4787761"/>
            <a:ext cx="1277831"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2" name="Straight Connector 51"/>
          <p:cNvCxnSpPr/>
          <p:nvPr/>
        </p:nvCxnSpPr>
        <p:spPr>
          <a:xfrm>
            <a:off x="7331475" y="4809345"/>
            <a:ext cx="1580021" cy="0"/>
          </a:xfrm>
          <a:prstGeom prst="line">
            <a:avLst/>
          </a:prstGeom>
          <a:noFill/>
          <a:ln w="38100" cap="flat" cmpd="sng" algn="ctr">
            <a:solidFill>
              <a:srgbClr val="0072C6"/>
            </a:solidFill>
            <a:prstDash val="solid"/>
            <a:headEnd type="none" w="med" len="med"/>
            <a:tailEnd type="triangle" w="med" len="med"/>
          </a:ln>
          <a:effectLst/>
        </p:spPr>
      </p:cxnSp>
      <p:sp>
        <p:nvSpPr>
          <p:cNvPr id="53" name="Left Bracket 52"/>
          <p:cNvSpPr/>
          <p:nvPr/>
        </p:nvSpPr>
        <p:spPr>
          <a:xfrm>
            <a:off x="8911494" y="4511476"/>
            <a:ext cx="3496498" cy="610855"/>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4" name="Rectangle 125"/>
          <p:cNvSpPr>
            <a:spLocks noChangeArrowheads="1"/>
          </p:cNvSpPr>
          <p:nvPr/>
        </p:nvSpPr>
        <p:spPr bwMode="auto">
          <a:xfrm>
            <a:off x="5747136" y="3701398"/>
            <a:ext cx="3341355"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Workstations &amp;</a:t>
            </a:r>
            <a:r>
              <a:rPr lang="en-US" sz="1399" kern="0">
                <a:solidFill>
                  <a:srgbClr val="107C10"/>
                </a:solidFill>
              </a:rPr>
              <a:t> </a:t>
            </a:r>
            <a:r>
              <a:rPr lang="en-US" sz="2000" kern="0">
                <a:solidFill>
                  <a:srgbClr val="107C10"/>
                </a:solidFill>
              </a:rPr>
              <a:t>Servers</a:t>
            </a:r>
          </a:p>
        </p:txBody>
      </p:sp>
      <p:cxnSp>
        <p:nvCxnSpPr>
          <p:cNvPr id="55" name="Straight Connector 54"/>
          <p:cNvCxnSpPr/>
          <p:nvPr/>
        </p:nvCxnSpPr>
        <p:spPr>
          <a:xfrm flipV="1">
            <a:off x="4979523" y="3884870"/>
            <a:ext cx="743870" cy="4348"/>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6" name="Straight Connector 55"/>
          <p:cNvCxnSpPr/>
          <p:nvPr/>
        </p:nvCxnSpPr>
        <p:spPr>
          <a:xfrm>
            <a:off x="8656793" y="3884870"/>
            <a:ext cx="248228" cy="0"/>
          </a:xfrm>
          <a:prstGeom prst="line">
            <a:avLst/>
          </a:prstGeom>
          <a:noFill/>
          <a:ln w="38100" cap="flat" cmpd="sng" algn="ctr">
            <a:solidFill>
              <a:srgbClr val="0072C6"/>
            </a:solidFill>
            <a:prstDash val="solid"/>
            <a:headEnd type="none" w="med" len="med"/>
            <a:tailEnd type="triangle" w="med" len="med"/>
          </a:ln>
          <a:effectLst/>
        </p:spPr>
      </p:cxnSp>
      <p:sp>
        <p:nvSpPr>
          <p:cNvPr id="57" name="Left Bracket 56"/>
          <p:cNvSpPr/>
          <p:nvPr/>
        </p:nvSpPr>
        <p:spPr>
          <a:xfrm>
            <a:off x="8911494" y="3528717"/>
            <a:ext cx="3496498" cy="742523"/>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8" name="Rectangle 131"/>
          <p:cNvSpPr>
            <a:spLocks noChangeArrowheads="1"/>
          </p:cNvSpPr>
          <p:nvPr/>
        </p:nvSpPr>
        <p:spPr bwMode="auto">
          <a:xfrm>
            <a:off x="8911495" y="3638873"/>
            <a:ext cx="2676537" cy="548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Linux</a:t>
            </a:r>
            <a:br>
              <a:rPr lang="en-US" sz="1496" kern="0" dirty="0">
                <a:solidFill>
                  <a:srgbClr val="505050"/>
                </a:solidFill>
              </a:rPr>
            </a:br>
            <a:r>
              <a:rPr lang="en-US" sz="1496" kern="0" dirty="0">
                <a:solidFill>
                  <a:srgbClr val="505050"/>
                </a:solidFill>
              </a:rPr>
              <a:t>Windows</a:t>
            </a:r>
          </a:p>
        </p:txBody>
      </p:sp>
      <p:sp>
        <p:nvSpPr>
          <p:cNvPr id="59" name="Rectangle 153"/>
          <p:cNvSpPr>
            <a:spLocks noChangeArrowheads="1"/>
          </p:cNvSpPr>
          <p:nvPr/>
        </p:nvSpPr>
        <p:spPr bwMode="auto">
          <a:xfrm>
            <a:off x="5747136" y="2791091"/>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EDW</a:t>
            </a:r>
          </a:p>
        </p:txBody>
      </p:sp>
      <p:cxnSp>
        <p:nvCxnSpPr>
          <p:cNvPr id="60" name="Straight Connector 59"/>
          <p:cNvCxnSpPr/>
          <p:nvPr/>
        </p:nvCxnSpPr>
        <p:spPr>
          <a:xfrm>
            <a:off x="5140599" y="2998305"/>
            <a:ext cx="582794"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1" name="Straight Connector 60"/>
          <p:cNvCxnSpPr/>
          <p:nvPr/>
        </p:nvCxnSpPr>
        <p:spPr>
          <a:xfrm>
            <a:off x="6593267" y="2991829"/>
            <a:ext cx="2318227" cy="0"/>
          </a:xfrm>
          <a:prstGeom prst="line">
            <a:avLst/>
          </a:prstGeom>
          <a:noFill/>
          <a:ln w="38100" cap="flat" cmpd="sng" algn="ctr">
            <a:solidFill>
              <a:srgbClr val="0072C6"/>
            </a:solidFill>
            <a:prstDash val="solid"/>
            <a:headEnd type="none" w="med" len="med"/>
            <a:tailEnd type="triangle" w="med" len="med"/>
          </a:ln>
          <a:effectLst/>
        </p:spPr>
      </p:cxnSp>
      <p:sp>
        <p:nvSpPr>
          <p:cNvPr id="62" name="Left Bracket 61"/>
          <p:cNvSpPr/>
          <p:nvPr/>
        </p:nvSpPr>
        <p:spPr>
          <a:xfrm>
            <a:off x="8911494" y="2825626"/>
            <a:ext cx="3496498" cy="446809"/>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3" name="Rectangle 157"/>
          <p:cNvSpPr>
            <a:spLocks noChangeArrowheads="1"/>
          </p:cNvSpPr>
          <p:nvPr/>
        </p:nvSpPr>
        <p:spPr bwMode="auto">
          <a:xfrm>
            <a:off x="8911493" y="2829894"/>
            <a:ext cx="2901022"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Teradata</a:t>
            </a:r>
          </a:p>
        </p:txBody>
      </p:sp>
      <p:sp>
        <p:nvSpPr>
          <p:cNvPr id="64" name="Rectangle 158"/>
          <p:cNvSpPr>
            <a:spLocks noChangeArrowheads="1"/>
          </p:cNvSpPr>
          <p:nvPr/>
        </p:nvSpPr>
        <p:spPr bwMode="auto">
          <a:xfrm>
            <a:off x="5747136" y="2089578"/>
            <a:ext cx="2408884" cy="408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Hadoop</a:t>
            </a:r>
          </a:p>
        </p:txBody>
      </p:sp>
      <p:cxnSp>
        <p:nvCxnSpPr>
          <p:cNvPr id="65" name="Straight Connector 64"/>
          <p:cNvCxnSpPr/>
          <p:nvPr/>
        </p:nvCxnSpPr>
        <p:spPr>
          <a:xfrm>
            <a:off x="5386668" y="2257939"/>
            <a:ext cx="336725"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6" name="Straight Connector 65"/>
          <p:cNvCxnSpPr/>
          <p:nvPr/>
        </p:nvCxnSpPr>
        <p:spPr>
          <a:xfrm>
            <a:off x="6951578" y="2283841"/>
            <a:ext cx="1959916" cy="0"/>
          </a:xfrm>
          <a:prstGeom prst="line">
            <a:avLst/>
          </a:prstGeom>
          <a:noFill/>
          <a:ln w="38100" cap="flat" cmpd="sng" algn="ctr">
            <a:solidFill>
              <a:srgbClr val="0072C6"/>
            </a:solidFill>
            <a:prstDash val="solid"/>
            <a:headEnd type="none" w="med" len="med"/>
            <a:tailEnd type="triangle" w="med" len="med"/>
          </a:ln>
          <a:effectLst/>
        </p:spPr>
      </p:cxnSp>
      <p:sp>
        <p:nvSpPr>
          <p:cNvPr id="67" name="Left Bracket 66"/>
          <p:cNvSpPr/>
          <p:nvPr/>
        </p:nvSpPr>
        <p:spPr>
          <a:xfrm>
            <a:off x="8928763" y="1925531"/>
            <a:ext cx="3506829" cy="725257"/>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8" name="Rectangle 162"/>
          <p:cNvSpPr>
            <a:spLocks noChangeArrowheads="1"/>
          </p:cNvSpPr>
          <p:nvPr/>
        </p:nvSpPr>
        <p:spPr bwMode="auto">
          <a:xfrm>
            <a:off x="8911493" y="1917087"/>
            <a:ext cx="2901022" cy="759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Hortonworks</a:t>
            </a:r>
          </a:p>
          <a:p>
            <a:pPr marL="0" lvl="1" defTabSz="932597">
              <a:lnSpc>
                <a:spcPct val="90000"/>
              </a:lnSpc>
              <a:buClr>
                <a:srgbClr val="515254"/>
              </a:buClr>
              <a:buSzPct val="100000"/>
              <a:defRPr/>
            </a:pPr>
            <a:r>
              <a:rPr lang="en-US" sz="1496" kern="0" dirty="0">
                <a:solidFill>
                  <a:srgbClr val="505050"/>
                </a:solidFill>
              </a:rPr>
              <a:t>Cloudera</a:t>
            </a:r>
          </a:p>
          <a:p>
            <a:pPr marL="0" lvl="1" defTabSz="932597">
              <a:lnSpc>
                <a:spcPct val="90000"/>
              </a:lnSpc>
              <a:buClr>
                <a:srgbClr val="515254"/>
              </a:buClr>
              <a:buSzPct val="100000"/>
              <a:defRPr/>
            </a:pPr>
            <a:r>
              <a:rPr lang="en-US" sz="1496" kern="0" dirty="0" err="1">
                <a:solidFill>
                  <a:srgbClr val="505050"/>
                </a:solidFill>
              </a:rPr>
              <a:t>MapR</a:t>
            </a:r>
            <a:r>
              <a:rPr lang="en-US" sz="1496" kern="0" dirty="0">
                <a:solidFill>
                  <a:srgbClr val="505050"/>
                </a:solidFill>
              </a:rPr>
              <a:t>  </a:t>
            </a:r>
          </a:p>
        </p:txBody>
      </p:sp>
      <p:sp>
        <p:nvSpPr>
          <p:cNvPr id="69" name="Rectangle 68"/>
          <p:cNvSpPr/>
          <p:nvPr/>
        </p:nvSpPr>
        <p:spPr>
          <a:xfrm>
            <a:off x="10081965" y="1885975"/>
            <a:ext cx="2169150" cy="797407"/>
          </a:xfrm>
          <a:prstGeom prst="rect">
            <a:avLst/>
          </a:prstGeom>
          <a:noFill/>
        </p:spPr>
        <p:txBody>
          <a:bodyPr wrap="square" lIns="182854" tIns="146283" rIns="182854" bIns="146283" rtlCol="0">
            <a:spAutoFit/>
          </a:bodyPr>
          <a:lstStyle/>
          <a:p>
            <a:pPr marL="92057" lvl="1" defTabSz="932597">
              <a:defRPr/>
            </a:pPr>
            <a:r>
              <a:rPr lang="en-US" sz="1599" b="1" kern="0" dirty="0">
                <a:solidFill>
                  <a:srgbClr val="FF0000"/>
                </a:solidFill>
              </a:rPr>
              <a:t>+ HD Insights</a:t>
            </a:r>
          </a:p>
          <a:p>
            <a:pPr marL="92057" lvl="1" defTabSz="932597">
              <a:defRPr/>
            </a:pPr>
            <a:r>
              <a:rPr lang="en-US" sz="1599" b="1" kern="0" dirty="0">
                <a:solidFill>
                  <a:srgbClr val="FF0000"/>
                </a:solidFill>
              </a:rPr>
              <a:t>+ Hadoop Spark </a:t>
            </a:r>
          </a:p>
        </p:txBody>
      </p:sp>
      <p:sp>
        <p:nvSpPr>
          <p:cNvPr id="71" name="Rectangle 70"/>
          <p:cNvSpPr/>
          <p:nvPr/>
        </p:nvSpPr>
        <p:spPr>
          <a:xfrm>
            <a:off x="10573286" y="4645145"/>
            <a:ext cx="1493908" cy="320051"/>
          </a:xfrm>
          <a:prstGeom prst="rect">
            <a:avLst/>
          </a:prstGeom>
          <a:noFill/>
        </p:spPr>
        <p:txBody>
          <a:bodyPr wrap="square" anchor="ctr">
            <a:spAutoFit/>
          </a:bodyPr>
          <a:lstStyle/>
          <a:p>
            <a:pPr marL="0" lvl="1"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Azure ML</a:t>
            </a:r>
          </a:p>
        </p:txBody>
      </p:sp>
      <p:sp>
        <p:nvSpPr>
          <p:cNvPr id="72" name="Rectangle 131"/>
          <p:cNvSpPr>
            <a:spLocks noChangeArrowheads="1"/>
          </p:cNvSpPr>
          <p:nvPr/>
        </p:nvSpPr>
        <p:spPr bwMode="auto">
          <a:xfrm>
            <a:off x="8944250" y="4631734"/>
            <a:ext cx="2676537" cy="33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15254"/>
                </a:solidFill>
              </a:rPr>
              <a:t>Azure Marketplace</a:t>
            </a:r>
          </a:p>
        </p:txBody>
      </p:sp>
      <p:sp>
        <p:nvSpPr>
          <p:cNvPr id="73" name="Rectangle 72"/>
          <p:cNvSpPr/>
          <p:nvPr/>
        </p:nvSpPr>
        <p:spPr>
          <a:xfrm>
            <a:off x="10243773" y="2911025"/>
            <a:ext cx="1984054" cy="320051"/>
          </a:xfrm>
          <a:prstGeom prst="rect">
            <a:avLst/>
          </a:prstGeom>
          <a:noFill/>
        </p:spPr>
        <p:txBody>
          <a:bodyPr wrap="square" anchor="ctr">
            <a:spAutoFit/>
          </a:bodyPr>
          <a:lstStyle/>
          <a:p>
            <a:pPr marL="0" lvl="1" algn="ctr"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SQL Server v16 </a:t>
            </a:r>
          </a:p>
        </p:txBody>
      </p:sp>
      <p:sp>
        <p:nvSpPr>
          <p:cNvPr id="74" name="Title 2"/>
          <p:cNvSpPr txBox="1">
            <a:spLocks/>
          </p:cNvSpPr>
          <p:nvPr/>
        </p:nvSpPr>
        <p:spPr>
          <a:xfrm>
            <a:off x="1333491" y="3080567"/>
            <a:ext cx="3314350" cy="780688"/>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2000" b="1" spc="-104" dirty="0">
                <a:solidFill>
                  <a:srgbClr val="0072C6"/>
                </a:solidFill>
                <a:latin typeface="Segoe UI Light"/>
              </a:rPr>
              <a:t>Microsoft R Server</a:t>
            </a:r>
          </a:p>
        </p:txBody>
      </p:sp>
    </p:spTree>
    <p:extLst>
      <p:ext uri="{BB962C8B-B14F-4D97-AF65-F5344CB8AC3E}">
        <p14:creationId xmlns:p14="http://schemas.microsoft.com/office/powerpoint/2010/main" val="5721268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5613" cy="917575"/>
          </a:xfrm>
        </p:spPr>
        <p:txBody>
          <a:bodyPr>
            <a:normAutofit fontScale="90000"/>
          </a:bodyPr>
          <a:lstStyle/>
          <a:p>
            <a:r>
              <a:rPr lang="en-US" sz="5400" dirty="0"/>
              <a:t>CRAN/Microsoft R Open And Databases</a:t>
            </a:r>
          </a:p>
        </p:txBody>
      </p:sp>
      <p:pic>
        <p:nvPicPr>
          <p:cNvPr id="5" name="Picture 4"/>
          <p:cNvPicPr>
            <a:picLocks noChangeAspect="1"/>
          </p:cNvPicPr>
          <p:nvPr/>
        </p:nvPicPr>
        <p:blipFill>
          <a:blip r:embed="rId3"/>
          <a:stretch>
            <a:fillRect/>
          </a:stretch>
        </p:blipFill>
        <p:spPr>
          <a:xfrm>
            <a:off x="2252165" y="4994193"/>
            <a:ext cx="1080827" cy="818808"/>
          </a:xfrm>
          <a:prstGeom prst="rect">
            <a:avLst/>
          </a:prstGeom>
        </p:spPr>
      </p:pic>
      <p:pic>
        <p:nvPicPr>
          <p:cNvPr id="8" name="Picture 7"/>
          <p:cNvPicPr>
            <a:picLocks noChangeAspect="1"/>
          </p:cNvPicPr>
          <p:nvPr/>
        </p:nvPicPr>
        <p:blipFill>
          <a:blip r:embed="rId4"/>
          <a:stretch>
            <a:fillRect/>
          </a:stretch>
        </p:blipFill>
        <p:spPr>
          <a:xfrm>
            <a:off x="327623" y="1394414"/>
            <a:ext cx="4858674" cy="2873756"/>
          </a:xfrm>
          <a:prstGeom prst="rect">
            <a:avLst/>
          </a:prstGeom>
          <a:ln>
            <a:noFill/>
          </a:ln>
          <a:effectLst>
            <a:outerShdw blurRad="292100" dist="139700" dir="2700000" algn="tl" rotWithShape="0">
              <a:srgbClr val="333333">
                <a:alpha val="65000"/>
              </a:srgbClr>
            </a:outerShdw>
          </a:effectLst>
        </p:spPr>
      </p:pic>
      <p:cxnSp>
        <p:nvCxnSpPr>
          <p:cNvPr id="4" name="Connector: Elbow 3"/>
          <p:cNvCxnSpPr>
            <a:cxnSpLocks/>
            <a:stCxn id="17" idx="3"/>
            <a:endCxn id="21" idx="1"/>
          </p:cNvCxnSpPr>
          <p:nvPr/>
        </p:nvCxnSpPr>
        <p:spPr>
          <a:xfrm flipV="1">
            <a:off x="5979006" y="4843768"/>
            <a:ext cx="2522027" cy="916315"/>
          </a:xfrm>
          <a:prstGeom prst="bentConnector3">
            <a:avLst>
              <a:gd name="adj1" fmla="val 50000"/>
            </a:avLst>
          </a:prstGeom>
          <a:ln w="7937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p:cNvSpPr/>
          <p:nvPr/>
        </p:nvSpPr>
        <p:spPr bwMode="auto">
          <a:xfrm>
            <a:off x="4449947" y="5441291"/>
            <a:ext cx="1529059" cy="63758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RODBC</a:t>
            </a:r>
          </a:p>
        </p:txBody>
      </p:sp>
      <p:cxnSp>
        <p:nvCxnSpPr>
          <p:cNvPr id="9" name="Straight Arrow Connector 8"/>
          <p:cNvCxnSpPr>
            <a:cxnSpLocks/>
            <a:stCxn id="8" idx="2"/>
            <a:endCxn id="5" idx="0"/>
          </p:cNvCxnSpPr>
          <p:nvPr/>
        </p:nvCxnSpPr>
        <p:spPr>
          <a:xfrm>
            <a:off x="2756960" y="4268170"/>
            <a:ext cx="35619" cy="72602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5" idx="3"/>
            <a:endCxn id="17" idx="1"/>
          </p:cNvCxnSpPr>
          <p:nvPr/>
        </p:nvCxnSpPr>
        <p:spPr>
          <a:xfrm>
            <a:off x="3332993" y="5403597"/>
            <a:ext cx="1116955" cy="356486"/>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501033" y="2992621"/>
            <a:ext cx="3681836" cy="3702295"/>
            <a:chOff x="3073662" y="793099"/>
            <a:chExt cx="3130288" cy="3505851"/>
          </a:xfrm>
        </p:grpSpPr>
        <p:pic>
          <p:nvPicPr>
            <p:cNvPr id="19" name="Picture 18"/>
            <p:cNvPicPr>
              <a:picLocks noChangeAspect="1"/>
            </p:cNvPicPr>
            <p:nvPr/>
          </p:nvPicPr>
          <p:blipFill>
            <a:blip r:embed="rId5"/>
            <a:stretch>
              <a:fillRect/>
            </a:stretch>
          </p:blipFill>
          <p:spPr>
            <a:xfrm>
              <a:off x="3426438" y="965421"/>
              <a:ext cx="2242402" cy="690409"/>
            </a:xfrm>
            <a:prstGeom prst="rect">
              <a:avLst/>
            </a:prstGeom>
          </p:spPr>
        </p:pic>
        <p:pic>
          <p:nvPicPr>
            <p:cNvPr id="20" name="Picture 19"/>
            <p:cNvPicPr>
              <a:picLocks noChangeAspect="1"/>
            </p:cNvPicPr>
            <p:nvPr/>
          </p:nvPicPr>
          <p:blipFill>
            <a:blip r:embed="rId6"/>
            <a:stretch>
              <a:fillRect/>
            </a:stretch>
          </p:blipFill>
          <p:spPr>
            <a:xfrm>
              <a:off x="3173916" y="1655830"/>
              <a:ext cx="2747446" cy="2454763"/>
            </a:xfrm>
            <a:prstGeom prst="rect">
              <a:avLst/>
            </a:prstGeom>
          </p:spPr>
        </p:pic>
        <p:sp>
          <p:nvSpPr>
            <p:cNvPr id="21" name="Rectangle 20"/>
            <p:cNvSpPr/>
            <p:nvPr/>
          </p:nvSpPr>
          <p:spPr bwMode="auto">
            <a:xfrm>
              <a:off x="3073662" y="793099"/>
              <a:ext cx="3130288" cy="3505851"/>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78051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888257" y="2348822"/>
            <a:ext cx="2426684" cy="2168172"/>
          </a:xfrm>
          <a:prstGeom prst="rect">
            <a:avLst/>
          </a:prstGeom>
        </p:spPr>
      </p:pic>
      <p:pic>
        <p:nvPicPr>
          <p:cNvPr id="16" name="Picture 15"/>
          <p:cNvPicPr>
            <a:picLocks noChangeAspect="1"/>
          </p:cNvPicPr>
          <p:nvPr/>
        </p:nvPicPr>
        <p:blipFill>
          <a:blip r:embed="rId5"/>
          <a:stretch>
            <a:fillRect/>
          </a:stretch>
        </p:blipFill>
        <p:spPr>
          <a:xfrm>
            <a:off x="265419" y="2211628"/>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cxnSpLocks/>
            <a:stCxn id="16" idx="3"/>
            <a:endCxn id="31" idx="1"/>
          </p:cNvCxnSpPr>
          <p:nvPr/>
        </p:nvCxnSpPr>
        <p:spPr>
          <a:xfrm>
            <a:off x="3080950" y="3003110"/>
            <a:ext cx="1099733" cy="599885"/>
          </a:xfrm>
          <a:prstGeom prst="bentConnector3">
            <a:avLst>
              <a:gd name="adj1" fmla="val 50000"/>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836757" y="1573041"/>
            <a:ext cx="3330014" cy="3227559"/>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marL="0" marR="0" lvl="0" indent="0" algn="l" defTabSz="914340"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solidFill>
                    <a:srgbClr val="FFFFFF"/>
                  </a:solidFill>
                  <a:effectLst/>
                  <a:uLnTx/>
                  <a:uFillTx/>
                  <a:latin typeface="Segoe UI"/>
                  <a:ea typeface="+mn-ea"/>
                  <a:cs typeface="+mn-cs"/>
                </a:rPr>
                <a:t>Microsoft R Server</a:t>
              </a:r>
            </a:p>
          </p:txBody>
        </p:sp>
      </p:grpSp>
      <p:pic>
        <p:nvPicPr>
          <p:cNvPr id="4" name="Picture 3"/>
          <p:cNvPicPr>
            <a:picLocks noChangeAspect="1"/>
          </p:cNvPicPr>
          <p:nvPr/>
        </p:nvPicPr>
        <p:blipFill>
          <a:blip r:embed="rId6"/>
          <a:stretch>
            <a:fillRect/>
          </a:stretch>
        </p:blipFill>
        <p:spPr>
          <a:xfrm>
            <a:off x="9000969" y="2259180"/>
            <a:ext cx="2989778" cy="2136571"/>
          </a:xfrm>
          <a:prstGeom prst="rect">
            <a:avLst/>
          </a:prstGeom>
        </p:spPr>
      </p:pic>
      <p:cxnSp>
        <p:nvCxnSpPr>
          <p:cNvPr id="25" name="Connector: Elbow 24"/>
          <p:cNvCxnSpPr>
            <a:cxnSpLocks/>
            <a:stCxn id="5" idx="3"/>
            <a:endCxn id="4" idx="1"/>
          </p:cNvCxnSpPr>
          <p:nvPr/>
        </p:nvCxnSpPr>
        <p:spPr>
          <a:xfrm flipV="1">
            <a:off x="7314941" y="3327466"/>
            <a:ext cx="1686028" cy="105442"/>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1200" cap="none" spc="0" normalizeH="0" baseline="0" noProof="0" dirty="0">
                <a:ln>
                  <a:noFill/>
                </a:ln>
                <a:solidFill>
                  <a:srgbClr val="C00000"/>
                </a:solidFill>
                <a:effectLst/>
                <a:uLnTx/>
                <a:uFillTx/>
                <a:latin typeface="Segoe UI"/>
                <a:ea typeface="+mn-ea"/>
                <a:cs typeface="+mn-cs"/>
              </a:rPr>
              <a:t>Launchpad </a:t>
            </a:r>
          </a:p>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dirty="0">
                <a:ln>
                  <a:noFill/>
                </a:ln>
                <a:solidFill>
                  <a:srgbClr val="C00000"/>
                </a:solidFill>
                <a:effectLst/>
                <a:uLnTx/>
                <a:uFillTx/>
                <a:latin typeface="Segoe UI"/>
                <a:ea typeface="+mn-ea"/>
                <a:cs typeface="+mn-cs"/>
              </a:rPr>
              <a:t>(</a:t>
            </a:r>
            <a:r>
              <a:rPr kumimoji="0" lang="en-US" sz="952" b="0" i="0" u="none" strike="noStrike" kern="1200" cap="none" spc="0" normalizeH="0" baseline="0" noProof="0" dirty="0" err="1">
                <a:ln>
                  <a:noFill/>
                </a:ln>
                <a:solidFill>
                  <a:srgbClr val="C00000"/>
                </a:solidFill>
                <a:effectLst/>
                <a:uLnTx/>
                <a:uFillTx/>
                <a:latin typeface="Segoe UI"/>
                <a:ea typeface="+mn-ea"/>
                <a:cs typeface="+mn-cs"/>
              </a:rPr>
              <a:t>BxlServer</a:t>
            </a:r>
            <a:r>
              <a:rPr kumimoji="0" lang="en-US" sz="952" b="0" i="0" u="none" strike="noStrike" kern="1200" cap="none" spc="0" normalizeH="0" baseline="0" noProof="0" dirty="0">
                <a:ln>
                  <a:noFill/>
                </a:ln>
                <a:solidFill>
                  <a:srgbClr val="C00000"/>
                </a:solidFill>
                <a:effectLst/>
                <a:uLnTx/>
                <a:uFillTx/>
                <a:latin typeface="Segoe UI"/>
                <a:ea typeface="+mn-ea"/>
                <a:cs typeface="+mn-cs"/>
              </a:rPr>
              <a:t> and SQL Satellite, Rserver.dll)</a:t>
            </a:r>
          </a:p>
        </p:txBody>
      </p:sp>
      <p:sp>
        <p:nvSpPr>
          <p:cNvPr id="13" name="Cylinder 12"/>
          <p:cNvSpPr/>
          <p:nvPr/>
        </p:nvSpPr>
        <p:spPr bwMode="auto">
          <a:xfrm>
            <a:off x="6800694" y="4814821"/>
            <a:ext cx="2200275" cy="1147799"/>
          </a:xfrm>
          <a:prstGeom prst="can">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7721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3663" y="6316663"/>
            <a:ext cx="912812" cy="379412"/>
          </a:xfrm>
          <a:prstGeom prst="rect">
            <a:avLst/>
          </a:prstGeom>
        </p:spPr>
        <p:txBody>
          <a:bodyPr/>
          <a:lstStyle/>
          <a:p>
            <a:pPr defTabSz="914340">
              <a:defRPr/>
            </a:pPr>
            <a:fld id="{6974C60E-8F8C-41D8-9BFF-6DF338C2FC78}" type="slidenum">
              <a:rPr lang="en-US" sz="1801" kern="0">
                <a:solidFill>
                  <a:srgbClr val="505050">
                    <a:tint val="75000"/>
                  </a:srgbClr>
                </a:solidFill>
                <a:latin typeface="Segoe UI"/>
              </a:rPr>
              <a:pPr defTabSz="914340">
                <a:defRPr/>
              </a:pPr>
              <a:t>39</a:t>
            </a:fld>
            <a:endParaRPr lang="en-US" sz="1801" kern="0" dirty="0">
              <a:solidFill>
                <a:srgbClr val="505050">
                  <a:tint val="75000"/>
                </a:srgbClr>
              </a:solidFill>
              <a:latin typeface="Segoe UI"/>
            </a:endParaRPr>
          </a:p>
        </p:txBody>
      </p:sp>
      <p:sp>
        <p:nvSpPr>
          <p:cNvPr id="5" name="Title 4"/>
          <p:cNvSpPr>
            <a:spLocks noGrp="1"/>
          </p:cNvSpPr>
          <p:nvPr>
            <p:ph type="title" idx="4294967295"/>
          </p:nvPr>
        </p:nvSpPr>
        <p:spPr>
          <a:xfrm>
            <a:off x="549275" y="295275"/>
            <a:ext cx="11887200" cy="782638"/>
          </a:xfrm>
        </p:spPr>
        <p:txBody>
          <a:bodyPr/>
          <a:lstStyle/>
          <a:p>
            <a:r>
              <a:rPr lang="en-US" dirty="0"/>
              <a:t>T-SQL and R Interaction</a:t>
            </a:r>
            <a:endParaRPr lang="en-US" sz="4399" dirty="0"/>
          </a:p>
        </p:txBody>
      </p:sp>
      <p:pic>
        <p:nvPicPr>
          <p:cNvPr id="14" name="Picture 13"/>
          <p:cNvPicPr>
            <a:picLocks noChangeAspect="1"/>
          </p:cNvPicPr>
          <p:nvPr/>
        </p:nvPicPr>
        <p:blipFill>
          <a:blip r:embed="rId3"/>
          <a:stretch>
            <a:fillRect/>
          </a:stretch>
        </p:blipFill>
        <p:spPr>
          <a:xfrm>
            <a:off x="6692310" y="2081276"/>
            <a:ext cx="5582305" cy="4028211"/>
          </a:xfrm>
          <a:prstGeom prst="rect">
            <a:avLst/>
          </a:prstGeom>
        </p:spPr>
      </p:pic>
      <p:sp>
        <p:nvSpPr>
          <p:cNvPr id="6" name="Rectangle 5"/>
          <p:cNvSpPr/>
          <p:nvPr/>
        </p:nvSpPr>
        <p:spPr>
          <a:xfrm>
            <a:off x="165239" y="2081276"/>
            <a:ext cx="6495120" cy="4110356"/>
          </a:xfrm>
          <a:prstGeom prst="rect">
            <a:avLst/>
          </a:prstGeom>
        </p:spPr>
        <p:txBody>
          <a:bodyPr wrap="square">
            <a:spAutoFit/>
          </a:bodyPr>
          <a:lstStyle/>
          <a:p>
            <a:pPr defTabSz="1243493"/>
            <a:r>
              <a:rPr lang="en-US" sz="2176" dirty="0">
                <a:solidFill>
                  <a:srgbClr val="0000FF"/>
                </a:solidFill>
                <a:latin typeface="Consolas" panose="020B0609020204030204" pitchFamily="49" charset="0"/>
              </a:rPr>
              <a:t>EXEC</a:t>
            </a:r>
            <a:r>
              <a:rPr lang="en-US" sz="2176" dirty="0">
                <a:solidFill>
                  <a:srgbClr val="000000"/>
                </a:solidFill>
                <a:latin typeface="Consolas" panose="020B0609020204030204" pitchFamily="49" charset="0"/>
              </a:rPr>
              <a:t> </a:t>
            </a:r>
            <a:r>
              <a:rPr lang="en-US" sz="2176" dirty="0" err="1">
                <a:solidFill>
                  <a:srgbClr val="800000"/>
                </a:solidFill>
                <a:latin typeface="Consolas" panose="020B0609020204030204" pitchFamily="49" charset="0"/>
              </a:rPr>
              <a:t>sp_execute_external_script</a:t>
            </a:r>
            <a:r>
              <a:rPr lang="en-US" sz="2176" dirty="0">
                <a:solidFill>
                  <a:srgbClr val="0000FF"/>
                </a:solidFill>
                <a:latin typeface="Consolas" panose="020B0609020204030204" pitchFamily="49" charset="0"/>
              </a:rPr>
              <a:t>  </a:t>
            </a:r>
          </a:p>
          <a:p>
            <a:pPr defTabSz="1243493"/>
            <a:r>
              <a:rPr lang="en-US" sz="2176" dirty="0">
                <a:solidFill>
                  <a:srgbClr val="000000"/>
                </a:solidFill>
                <a:latin typeface="Consolas" panose="020B0609020204030204" pitchFamily="49" charset="0"/>
              </a:rPr>
              <a:t>@language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N'R'</a:t>
            </a:r>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  </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SQL Part (sends to @script)   </a:t>
            </a:r>
          </a:p>
          <a:p>
            <a:pPr defTabSz="1243493"/>
            <a:r>
              <a:rPr lang="en-US" sz="2176" dirty="0">
                <a:solidFill>
                  <a:srgbClr val="000000"/>
                </a:solidFill>
                <a:latin typeface="Consolas" panose="020B0609020204030204" pitchFamily="49" charset="0"/>
              </a:rPr>
              <a:t>@input_data_1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 'SELECT 1 as Installed',</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R Part (gets @input_data_1)</a:t>
            </a:r>
          </a:p>
          <a:p>
            <a:pPr defTabSz="1243493"/>
            <a:r>
              <a:rPr lang="en-US" sz="2176" dirty="0">
                <a:solidFill>
                  <a:srgbClr val="000000"/>
                </a:solidFill>
                <a:latin typeface="Consolas" panose="020B0609020204030204" pitchFamily="49" charset="0"/>
              </a:rPr>
              <a:t>@script</a:t>
            </a:r>
            <a:r>
              <a:rPr lang="en-US" sz="2176" dirty="0">
                <a:solidFill>
                  <a:srgbClr val="808080"/>
                </a:solidFill>
                <a:latin typeface="Consolas" panose="020B0609020204030204" pitchFamily="49" charset="0"/>
              </a:rPr>
              <a:t>=</a:t>
            </a:r>
            <a:r>
              <a:rPr lang="en-US" sz="2176" dirty="0" err="1">
                <a:solidFill>
                  <a:srgbClr val="FF0000"/>
                </a:solidFill>
                <a:latin typeface="Consolas" panose="020B0609020204030204" pitchFamily="49" charset="0"/>
              </a:rPr>
              <a:t>N'OutputDataSet</a:t>
            </a:r>
            <a:r>
              <a:rPr lang="en-US" sz="2176" dirty="0">
                <a:solidFill>
                  <a:srgbClr val="FF0000"/>
                </a:solidFill>
                <a:latin typeface="Consolas" panose="020B0609020204030204" pitchFamily="49" charset="0"/>
              </a:rPr>
              <a:t>&lt;-</a:t>
            </a:r>
            <a:r>
              <a:rPr lang="en-US" sz="2176" dirty="0" err="1">
                <a:solidFill>
                  <a:srgbClr val="FF0000"/>
                </a:solidFill>
                <a:latin typeface="Consolas" panose="020B0609020204030204" pitchFamily="49" charset="0"/>
              </a:rPr>
              <a:t>InputDataSet</a:t>
            </a:r>
            <a:r>
              <a:rPr lang="en-US" sz="2176" dirty="0">
                <a:solidFill>
                  <a:srgbClr val="FF0000"/>
                </a:solidFill>
                <a:latin typeface="Consolas" panose="020B0609020204030204" pitchFamily="49" charset="0"/>
              </a:rPr>
              <a:t>'</a:t>
            </a:r>
            <a:endParaRPr lang="en-US" sz="2176" dirty="0">
              <a:solidFill>
                <a:srgbClr val="808080"/>
              </a:solidFill>
              <a:latin typeface="Consolas" panose="020B0609020204030204" pitchFamily="49" charset="0"/>
            </a:endParaRPr>
          </a:p>
          <a:p>
            <a:pPr defTabSz="1243493"/>
            <a:endParaRPr lang="en-US" sz="2176" dirty="0">
              <a:solidFill>
                <a:srgbClr val="0000FF"/>
              </a:solidFill>
              <a:latin typeface="Consolas" panose="020B0609020204030204" pitchFamily="49" charset="0"/>
            </a:endParaRPr>
          </a:p>
          <a:p>
            <a:pPr defTabSz="1243493"/>
            <a:r>
              <a:rPr lang="en-US" sz="2176" dirty="0">
                <a:solidFill>
                  <a:srgbClr val="0000FF"/>
                </a:solidFill>
                <a:latin typeface="Consolas" panose="020B0609020204030204" pitchFamily="49" charset="0"/>
              </a:rPr>
              <a:t>WITH</a:t>
            </a:r>
            <a:r>
              <a:rPr lang="en-US" sz="2176" dirty="0">
                <a:solidFill>
                  <a:srgbClr val="000000"/>
                </a:solidFill>
                <a:latin typeface="Consolas" panose="020B0609020204030204" pitchFamily="49" charset="0"/>
              </a:rPr>
              <a:t> RESULT </a:t>
            </a:r>
            <a:r>
              <a:rPr lang="en-US" sz="2176" dirty="0">
                <a:solidFill>
                  <a:srgbClr val="0000FF"/>
                </a:solidFill>
                <a:latin typeface="Consolas" panose="020B0609020204030204" pitchFamily="49" charset="0"/>
              </a:rPr>
              <a:t>SETS </a:t>
            </a:r>
          </a:p>
          <a:p>
            <a:pPr defTabSz="1243493"/>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[Installed] </a:t>
            </a:r>
            <a:r>
              <a:rPr lang="en-US" sz="2176" dirty="0" err="1">
                <a:solidFill>
                  <a:srgbClr val="0000FF"/>
                </a:solidFill>
                <a:latin typeface="Consolas" panose="020B0609020204030204" pitchFamily="49" charset="0"/>
              </a:rPr>
              <a:t>int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not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null));</a:t>
            </a:r>
            <a:r>
              <a:rPr lang="en-US" sz="2176" dirty="0">
                <a:solidFill>
                  <a:srgbClr val="000000"/>
                </a:solidFill>
                <a:latin typeface="Consolas" panose="020B0609020204030204" pitchFamily="49" charset="0"/>
              </a:rPr>
              <a:t>  </a:t>
            </a:r>
          </a:p>
          <a:p>
            <a:pPr defTabSz="1243493"/>
            <a:r>
              <a:rPr lang="en-US" sz="2176" dirty="0">
                <a:solidFill>
                  <a:srgbClr val="0000FF"/>
                </a:solidFill>
                <a:latin typeface="Consolas" panose="020B0609020204030204" pitchFamily="49" charset="0"/>
              </a:rPr>
              <a:t>GO</a:t>
            </a:r>
            <a:endParaRPr lang="en-US" sz="5440" dirty="0">
              <a:solidFill>
                <a:srgbClr val="505050"/>
              </a:solidFill>
              <a:latin typeface="Segoe UI"/>
            </a:endParaRPr>
          </a:p>
        </p:txBody>
      </p:sp>
      <p:cxnSp>
        <p:nvCxnSpPr>
          <p:cNvPr id="9" name="Connector: Elbow 8"/>
          <p:cNvCxnSpPr>
            <a:cxnSpLocks/>
          </p:cNvCxnSpPr>
          <p:nvPr/>
        </p:nvCxnSpPr>
        <p:spPr>
          <a:xfrm flipV="1">
            <a:off x="4919211" y="2489494"/>
            <a:ext cx="2098401" cy="798798"/>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p:cNvCxnSpPr>
            <a:cxnSpLocks/>
          </p:cNvCxnSpPr>
          <p:nvPr/>
        </p:nvCxnSpPr>
        <p:spPr>
          <a:xfrm flipV="1">
            <a:off x="5020821" y="3859366"/>
            <a:ext cx="4983095" cy="442123"/>
          </a:xfrm>
          <a:prstGeom prst="bentConnector3">
            <a:avLst>
              <a:gd name="adj1" fmla="val 27449"/>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5" name="Connector: Elbow 24"/>
          <p:cNvCxnSpPr/>
          <p:nvPr/>
        </p:nvCxnSpPr>
        <p:spPr>
          <a:xfrm rot="10800000" flipV="1">
            <a:off x="3160218" y="4028884"/>
            <a:ext cx="6760798" cy="1252682"/>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08703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0" y="929891"/>
            <a:ext cx="7787812" cy="62427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R Language and where it is used</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Microsoft R Platform and its capabilities</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Set up and use the server and various client tools for a R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Know how to operationalize a SQL Server R Services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Use the Microsoft R capabilities in a solution</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endParaRPr kumimoji="0" lang="en-US" sz="3200" b="0" i="0" u="none" strike="noStrike" kern="1200" cap="none" spc="0" normalizeH="0" baseline="0" noProof="0" dirty="0">
              <a:ln>
                <a:noFill/>
              </a:ln>
              <a:solidFill>
                <a:srgbClr val="00B050"/>
              </a:solidFill>
              <a:effectLst/>
              <a:uLnTx/>
              <a:uFillTx/>
              <a:latin typeface="Segoe UI Light"/>
            </a:endParaRPr>
          </a:p>
        </p:txBody>
      </p:sp>
      <p:sp>
        <p:nvSpPr>
          <p:cNvPr id="7" name="Title 1"/>
          <p:cNvSpPr txBox="1">
            <a:spLocks/>
          </p:cNvSpPr>
          <p:nvPr/>
        </p:nvSpPr>
        <p:spPr>
          <a:xfrm>
            <a:off x="0" y="0"/>
            <a:ext cx="7787812" cy="158326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005AA1"/>
                </a:solidFill>
                <a:effectLst/>
                <a:uLnTx/>
                <a:uFillTx/>
                <a:latin typeface="+mj-lt"/>
                <a:ea typeface="+mn-ea"/>
                <a:cs typeface="Segoe UI" pitchFamily="34" charset="0"/>
              </a:rPr>
              <a:t>Learning Objectives</a:t>
            </a:r>
            <a:endParaRPr kumimoji="0" lang="en-US" sz="4800" b="0" i="0" u="none" strike="noStrike" kern="1200" cap="none" spc="-102" normalizeH="0" baseline="0" noProof="0" dirty="0">
              <a:ln w="3175">
                <a:noFill/>
              </a:ln>
              <a:solidFill>
                <a:srgbClr val="005AA1"/>
              </a:solidFill>
              <a:effectLst/>
              <a:uLnTx/>
              <a:uFillTx/>
              <a:latin typeface="+mj-lt"/>
              <a:ea typeface="+mn-ea"/>
              <a:cs typeface="Segoe UI"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675096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Check/Enable R Services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4" name="Title 16"/>
          <p:cNvSpPr txBox="1">
            <a:spLocks/>
          </p:cNvSpPr>
          <p:nvPr/>
        </p:nvSpPr>
        <p:spPr>
          <a:xfrm>
            <a:off x="283916"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5684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782638"/>
          </a:xfrm>
        </p:spPr>
        <p:txBody>
          <a:bodyPr/>
          <a:lstStyle/>
          <a:p>
            <a:r>
              <a:rPr lang="en-US" dirty="0"/>
              <a:t>T-SQL and R Interaction</a:t>
            </a:r>
            <a:endParaRPr lang="en-US" sz="4400" dirty="0"/>
          </a:p>
        </p:txBody>
      </p:sp>
      <p:sp>
        <p:nvSpPr>
          <p:cNvPr id="4" name="TextBox 3"/>
          <p:cNvSpPr txBox="1"/>
          <p:nvPr/>
        </p:nvSpPr>
        <p:spPr>
          <a:xfrm>
            <a:off x="274639" y="2570356"/>
            <a:ext cx="5923813" cy="2874633"/>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2800" dirty="0">
                <a:solidFill>
                  <a:srgbClr val="C00000"/>
                </a:solidFill>
              </a:rPr>
              <a:t>T-SQL Code</a:t>
            </a:r>
          </a:p>
          <a:p>
            <a:pPr marL="980721" lvl="1" indent="-514350">
              <a:lnSpc>
                <a:spcPct val="90000"/>
              </a:lnSpc>
              <a:spcAft>
                <a:spcPts val="600"/>
              </a:spcAft>
              <a:buFont typeface="+mj-lt"/>
              <a:buAutoNum type="arabicPeriod"/>
            </a:pPr>
            <a:r>
              <a:rPr lang="en-US" sz="2800" dirty="0">
                <a:solidFill>
                  <a:srgbClr val="C00000"/>
                </a:solidFill>
              </a:rPr>
              <a:t>SELECT data</a:t>
            </a:r>
          </a:p>
          <a:p>
            <a:pPr marL="514350" indent="-514350">
              <a:lnSpc>
                <a:spcPct val="90000"/>
              </a:lnSpc>
              <a:spcAft>
                <a:spcPts val="600"/>
              </a:spcAft>
              <a:buFont typeface="+mj-lt"/>
              <a:buAutoNum type="arabicPeriod"/>
            </a:pPr>
            <a:r>
              <a:rPr lang="en-US" sz="2800" dirty="0" err="1">
                <a:solidFill>
                  <a:srgbClr val="00B050"/>
                </a:solidFill>
              </a:rPr>
              <a:t>sp_execute_external_script</a:t>
            </a:r>
            <a:r>
              <a:rPr lang="en-US" sz="2800" dirty="0">
                <a:solidFill>
                  <a:srgbClr val="00B050"/>
                </a:solidFill>
              </a:rPr>
              <a:t> </a:t>
            </a:r>
          </a:p>
          <a:p>
            <a:pPr marL="980721" lvl="1" indent="-514350">
              <a:lnSpc>
                <a:spcPct val="90000"/>
              </a:lnSpc>
              <a:spcAft>
                <a:spcPts val="600"/>
              </a:spcAft>
              <a:buFont typeface="+mj-lt"/>
              <a:buAutoNum type="arabicPeriod"/>
            </a:pPr>
            <a:r>
              <a:rPr lang="en-US" sz="2800" dirty="0">
                <a:solidFill>
                  <a:srgbClr val="00B050"/>
                </a:solidFill>
              </a:rPr>
              <a:t>Launchpad </a:t>
            </a:r>
            <a:r>
              <a:rPr lang="en-US" sz="2400" i="1" dirty="0">
                <a:solidFill>
                  <a:srgbClr val="00B050"/>
                </a:solidFill>
              </a:rPr>
              <a:t>(</a:t>
            </a:r>
            <a:r>
              <a:rPr lang="en-US" sz="2400" i="1" dirty="0" err="1">
                <a:solidFill>
                  <a:srgbClr val="00B050"/>
                </a:solidFill>
              </a:rPr>
              <a:t>BxlServer</a:t>
            </a:r>
            <a:r>
              <a:rPr lang="en-US" sz="2400" i="1" dirty="0">
                <a:solidFill>
                  <a:srgbClr val="00B050"/>
                </a:solidFill>
              </a:rPr>
              <a:t> and SQL Satellite, Rserver.dll)</a:t>
            </a:r>
          </a:p>
          <a:p>
            <a:pPr marL="514350" indent="-514350">
              <a:lnSpc>
                <a:spcPct val="90000"/>
              </a:lnSpc>
              <a:spcAft>
                <a:spcPts val="600"/>
              </a:spcAft>
              <a:buFont typeface="+mj-lt"/>
              <a:buAutoNum type="arabicPeriod"/>
            </a:pPr>
            <a:r>
              <a:rPr lang="en-US" sz="2800" dirty="0">
                <a:solidFill>
                  <a:srgbClr val="C00000"/>
                </a:solidFill>
              </a:rPr>
              <a:t>R Data or Object Returns</a:t>
            </a:r>
          </a:p>
        </p:txBody>
      </p:sp>
      <p:pic>
        <p:nvPicPr>
          <p:cNvPr id="14" name="Picture 13"/>
          <p:cNvPicPr>
            <a:picLocks noChangeAspect="1"/>
          </p:cNvPicPr>
          <p:nvPr/>
        </p:nvPicPr>
        <p:blipFill>
          <a:blip r:embed="rId3"/>
          <a:stretch>
            <a:fillRect/>
          </a:stretch>
        </p:blipFill>
        <p:spPr>
          <a:xfrm>
            <a:off x="6382618" y="2270779"/>
            <a:ext cx="5869691" cy="4235590"/>
          </a:xfrm>
          <a:prstGeom prst="rect">
            <a:avLst/>
          </a:prstGeom>
        </p:spPr>
      </p:pic>
      <p:sp>
        <p:nvSpPr>
          <p:cNvPr id="17" name="Arrow: Down 16"/>
          <p:cNvSpPr/>
          <p:nvPr/>
        </p:nvSpPr>
        <p:spPr bwMode="auto">
          <a:xfrm>
            <a:off x="7356143" y="1446663"/>
            <a:ext cx="614150" cy="12010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p:cNvSpPr/>
          <p:nvPr/>
        </p:nvSpPr>
        <p:spPr bwMode="auto">
          <a:xfrm>
            <a:off x="9190076" y="2647666"/>
            <a:ext cx="614150" cy="1201003"/>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3960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1"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000"/>
                                        <p:tgtEl>
                                          <p:spTgt spid="17"/>
                                        </p:tgtEl>
                                      </p:cBhvr>
                                    </p:animEffect>
                                    <p:anim calcmode="lin" valueType="num">
                                      <p:cBhvr>
                                        <p:cTn id="39" dur="2000" fill="hold"/>
                                        <p:tgtEl>
                                          <p:spTgt spid="17"/>
                                        </p:tgtEl>
                                        <p:attrNameLst>
                                          <p:attrName>ppt_w</p:attrName>
                                        </p:attrNameLst>
                                      </p:cBhvr>
                                      <p:tavLst>
                                        <p:tav tm="0" fmla="#ppt_w*sin(2.5*pi*$)">
                                          <p:val>
                                            <p:fltVal val="0"/>
                                          </p:val>
                                        </p:tav>
                                        <p:tav tm="100000">
                                          <p:val>
                                            <p:fltVal val="1"/>
                                          </p:val>
                                        </p:tav>
                                      </p:tavLst>
                                    </p:anim>
                                    <p:anim calcmode="lin" valueType="num">
                                      <p:cBhvr>
                                        <p:cTn id="4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Run</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R and T-SQL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17914"/>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74617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Performance and Monitoring</a:t>
            </a:r>
            <a:endParaRPr lang="en-US" sz="4400" dirty="0"/>
          </a:p>
        </p:txBody>
      </p:sp>
      <p:sp>
        <p:nvSpPr>
          <p:cNvPr id="4" name="TextBox 3"/>
          <p:cNvSpPr txBox="1"/>
          <p:nvPr/>
        </p:nvSpPr>
        <p:spPr>
          <a:xfrm>
            <a:off x="1678674" y="2101756"/>
            <a:ext cx="7624460" cy="296388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Performance considerations</a:t>
            </a:r>
          </a:p>
          <a:p>
            <a:pPr marL="342900" indent="-342900">
              <a:lnSpc>
                <a:spcPct val="90000"/>
              </a:lnSpc>
              <a:spcAft>
                <a:spcPts val="600"/>
              </a:spcAft>
              <a:buFont typeface="Arial" panose="020B0604020202020204" pitchFamily="34" charset="0"/>
              <a:buChar char="•"/>
            </a:pPr>
            <a:r>
              <a:rPr lang="en-US" sz="4400" dirty="0">
                <a:solidFill>
                  <a:schemeClr val="bg2">
                    <a:lumMod val="50000"/>
                  </a:schemeClr>
                </a:solidFill>
              </a:rPr>
              <a:t>Monitoring</a:t>
            </a:r>
          </a:p>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Tuning</a:t>
            </a:r>
          </a:p>
          <a:p>
            <a:pPr marL="342900" indent="-342900">
              <a:lnSpc>
                <a:spcPct val="90000"/>
              </a:lnSpc>
              <a:spcAft>
                <a:spcPts val="600"/>
              </a:spcAft>
              <a:buFont typeface="Arial" panose="020B0604020202020204" pitchFamily="34" charset="0"/>
              <a:buChar char="•"/>
            </a:pPr>
            <a:endParaRPr lang="en-US" sz="4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8744193" y="3316160"/>
            <a:ext cx="3940203" cy="3940203"/>
          </a:xfrm>
          <a:prstGeom prst="rect">
            <a:avLst/>
          </a:prstGeom>
        </p:spPr>
      </p:pic>
    </p:spTree>
    <p:extLst>
      <p:ext uri="{BB962C8B-B14F-4D97-AF65-F5344CB8AC3E}">
        <p14:creationId xmlns:p14="http://schemas.microsoft.com/office/powerpoint/2010/main" val="36621558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Monitoring</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and Performance Tuning</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71207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Security and Governance</a:t>
            </a:r>
            <a:endParaRPr lang="en-US" sz="4400" dirty="0"/>
          </a:p>
        </p:txBody>
      </p:sp>
      <p:sp>
        <p:nvSpPr>
          <p:cNvPr id="4" name="TextBox 3"/>
          <p:cNvSpPr txBox="1"/>
          <p:nvPr/>
        </p:nvSpPr>
        <p:spPr>
          <a:xfrm>
            <a:off x="2415653" y="2229021"/>
            <a:ext cx="3618619"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Principals</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Securables</a:t>
            </a:r>
            <a:endParaRPr lang="en-US" sz="4800"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6668290" y="3931025"/>
            <a:ext cx="1224335" cy="1224335"/>
          </a:xfrm>
          <a:prstGeom prst="rect">
            <a:avLst/>
          </a:prstGeom>
        </p:spPr>
      </p:pic>
      <p:pic>
        <p:nvPicPr>
          <p:cNvPr id="8" name="Picture 7"/>
          <p:cNvPicPr>
            <a:picLocks noChangeAspect="1"/>
          </p:cNvPicPr>
          <p:nvPr/>
        </p:nvPicPr>
        <p:blipFill>
          <a:blip r:embed="rId4"/>
          <a:stretch>
            <a:fillRect/>
          </a:stretch>
        </p:blipFill>
        <p:spPr>
          <a:xfrm>
            <a:off x="6331645" y="1723057"/>
            <a:ext cx="1293159" cy="798716"/>
          </a:xfrm>
          <a:prstGeom prst="rect">
            <a:avLst/>
          </a:prstGeom>
        </p:spPr>
      </p:pic>
      <p:pic>
        <p:nvPicPr>
          <p:cNvPr id="6" name="Picture 5"/>
          <p:cNvPicPr>
            <a:picLocks noChangeAspect="1"/>
          </p:cNvPicPr>
          <p:nvPr/>
        </p:nvPicPr>
        <p:blipFill>
          <a:blip r:embed="rId5"/>
          <a:stretch>
            <a:fillRect/>
          </a:stretch>
        </p:blipFill>
        <p:spPr>
          <a:xfrm>
            <a:off x="7280457" y="2229021"/>
            <a:ext cx="819071" cy="933360"/>
          </a:xfrm>
          <a:prstGeom prst="rect">
            <a:avLst/>
          </a:prstGeom>
        </p:spPr>
      </p:pic>
    </p:spTree>
    <p:extLst>
      <p:ext uri="{BB962C8B-B14F-4D97-AF65-F5344CB8AC3E}">
        <p14:creationId xmlns:p14="http://schemas.microsoft.com/office/powerpoint/2010/main" val="38126198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Security and R Services for T-SQL</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9156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2762250" cy="811212"/>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Packages</a:t>
            </a:r>
          </a:p>
        </p:txBody>
      </p:sp>
      <p:sp>
        <p:nvSpPr>
          <p:cNvPr id="3" name="Rectangle 2"/>
          <p:cNvSpPr/>
          <p:nvPr/>
        </p:nvSpPr>
        <p:spPr>
          <a:xfrm>
            <a:off x="597968" y="2070932"/>
            <a:ext cx="4679085" cy="2800767"/>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Use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Adding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Querying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Considerations</a:t>
            </a:r>
          </a:p>
        </p:txBody>
      </p:sp>
      <p:pic>
        <p:nvPicPr>
          <p:cNvPr id="4" name="Picture 3"/>
          <p:cNvPicPr>
            <a:picLocks noChangeAspect="1"/>
          </p:cNvPicPr>
          <p:nvPr/>
        </p:nvPicPr>
        <p:blipFill>
          <a:blip r:embed="rId3"/>
          <a:stretch>
            <a:fillRect/>
          </a:stretch>
        </p:blipFill>
        <p:spPr>
          <a:xfrm>
            <a:off x="6015809" y="1421216"/>
            <a:ext cx="5572220" cy="3756091"/>
          </a:xfrm>
          <a:prstGeom prst="rect">
            <a:avLst/>
          </a:prstGeom>
        </p:spPr>
      </p:pic>
    </p:spTree>
    <p:extLst>
      <p:ext uri="{BB962C8B-B14F-4D97-AF65-F5344CB8AC3E}">
        <p14:creationId xmlns:p14="http://schemas.microsoft.com/office/powerpoint/2010/main" val="3931750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Package</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Management in R and T-SQL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426720"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282013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Implementation Considerations</a:t>
            </a:r>
            <a:endParaRPr lang="en-US" sz="4400" dirty="0"/>
          </a:p>
        </p:txBody>
      </p:sp>
      <p:sp>
        <p:nvSpPr>
          <p:cNvPr id="4" name="TextBox 3"/>
          <p:cNvSpPr txBox="1"/>
          <p:nvPr/>
        </p:nvSpPr>
        <p:spPr>
          <a:xfrm>
            <a:off x="397468" y="2489193"/>
            <a:ext cx="10610790"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Coordinating with the R professional</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Best Practices</a:t>
            </a:r>
          </a:p>
        </p:txBody>
      </p:sp>
      <p:pic>
        <p:nvPicPr>
          <p:cNvPr id="6" name="Picture 5"/>
          <p:cNvPicPr>
            <a:picLocks noChangeAspect="1"/>
          </p:cNvPicPr>
          <p:nvPr/>
        </p:nvPicPr>
        <p:blipFill>
          <a:blip r:embed="rId3"/>
          <a:stretch>
            <a:fillRect/>
          </a:stretch>
        </p:blipFill>
        <p:spPr>
          <a:xfrm>
            <a:off x="8925637" y="-997412"/>
            <a:ext cx="4708478" cy="4708478"/>
          </a:xfrm>
          <a:prstGeom prst="rect">
            <a:avLst/>
          </a:prstGeom>
        </p:spPr>
      </p:pic>
      <p:pic>
        <p:nvPicPr>
          <p:cNvPr id="7" name="Picture 6"/>
          <p:cNvPicPr>
            <a:picLocks noChangeAspect="1"/>
          </p:cNvPicPr>
          <p:nvPr/>
        </p:nvPicPr>
        <p:blipFill>
          <a:blip r:embed="rId4"/>
          <a:stretch>
            <a:fillRect/>
          </a:stretch>
        </p:blipFill>
        <p:spPr>
          <a:xfrm>
            <a:off x="5031935" y="4140524"/>
            <a:ext cx="1531807" cy="2176139"/>
          </a:xfrm>
          <a:prstGeom prst="rect">
            <a:avLst/>
          </a:prstGeom>
        </p:spPr>
      </p:pic>
    </p:spTree>
    <p:extLst>
      <p:ext uri="{BB962C8B-B14F-4D97-AF65-F5344CB8AC3E}">
        <p14:creationId xmlns:p14="http://schemas.microsoft.com/office/powerpoint/2010/main" val="27557650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a:t>Creating </a:t>
            </a:r>
            <a:r>
              <a:rPr lang="en-US" sz="4400" dirty="0"/>
              <a:t>a Microsoft R Solution</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
        <p:nvSpPr>
          <p:cNvPr id="6" name="Rectangle 5"/>
          <p:cNvSpPr/>
          <p:nvPr/>
        </p:nvSpPr>
        <p:spPr>
          <a:xfrm>
            <a:off x="4708938" y="5568943"/>
            <a:ext cx="6579045"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8585A">
                    <a:lumMod val="50000"/>
                  </a:srgbClr>
                </a:solidFill>
                <a:effectLst/>
                <a:uLnTx/>
                <a:uFillTx/>
                <a:latin typeface="Segoe UI"/>
                <a:ea typeface="+mn-ea"/>
                <a:cs typeface="+mn-cs"/>
              </a:rPr>
              <a:t>https://mva.microsoft.com/ebooks/</a:t>
            </a:r>
          </a:p>
        </p:txBody>
      </p:sp>
    </p:spTree>
    <p:extLst>
      <p:ext uri="{BB962C8B-B14F-4D97-AF65-F5344CB8AC3E}">
        <p14:creationId xmlns:p14="http://schemas.microsoft.com/office/powerpoint/2010/main" val="34404558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Server R Services Comprehensive Lab</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21406"/>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4021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4093996" y="603790"/>
            <a:ext cx="7405720" cy="56220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FFFF00"/>
                </a:solidFill>
                <a:latin typeface="Segoe UI Light"/>
              </a:rPr>
              <a:t>Understand the R Language and where it is used</a:t>
            </a:r>
          </a:p>
          <a:p>
            <a:pPr marL="514350" indent="-514350">
              <a:lnSpc>
                <a:spcPct val="100000"/>
              </a:lnSpc>
              <a:spcBef>
                <a:spcPts val="1000"/>
              </a:spcBef>
              <a:buAutoNum type="arabicPeriod"/>
            </a:pPr>
            <a:r>
              <a:rPr lang="en-US" sz="3200" dirty="0">
                <a:solidFill>
                  <a:srgbClr val="FFFF00"/>
                </a:solidFill>
                <a:latin typeface="Segoe UI Light"/>
              </a:rPr>
              <a:t>Understand the Microsoft R Platform and its capabilities</a:t>
            </a:r>
          </a:p>
          <a:p>
            <a:pPr marL="514350" indent="-514350">
              <a:lnSpc>
                <a:spcPct val="100000"/>
              </a:lnSpc>
              <a:spcBef>
                <a:spcPts val="1000"/>
              </a:spcBef>
              <a:buAutoNum type="arabicPeriod"/>
            </a:pPr>
            <a:r>
              <a:rPr lang="en-US" sz="3200" dirty="0">
                <a:solidFill>
                  <a:srgbClr val="FFFF00"/>
                </a:solidFill>
                <a:latin typeface="Segoe UI Light"/>
              </a:rPr>
              <a:t>Set up and use the server and various client tools for a R environment</a:t>
            </a:r>
          </a:p>
          <a:p>
            <a:pPr marL="514350" indent="-514350">
              <a:lnSpc>
                <a:spcPct val="100000"/>
              </a:lnSpc>
              <a:spcBef>
                <a:spcPts val="1000"/>
              </a:spcBef>
              <a:buAutoNum type="arabicPeriod"/>
            </a:pPr>
            <a:r>
              <a:rPr lang="en-US" sz="3200" dirty="0">
                <a:solidFill>
                  <a:srgbClr val="FFFF00"/>
                </a:solidFill>
                <a:latin typeface="Segoe UI Light"/>
              </a:rPr>
              <a:t>Know how to operationalize a SQL Server R Services environment</a:t>
            </a:r>
          </a:p>
          <a:p>
            <a:pPr marL="514350" indent="-514350">
              <a:lnSpc>
                <a:spcPct val="100000"/>
              </a:lnSpc>
              <a:spcBef>
                <a:spcPts val="1000"/>
              </a:spcBef>
              <a:buAutoNum type="arabicPeriod"/>
            </a:pPr>
            <a:r>
              <a:rPr lang="en-US" sz="3200" dirty="0">
                <a:solidFill>
                  <a:srgbClr val="FFFF00"/>
                </a:solidFill>
                <a:latin typeface="Segoe UI Light"/>
              </a:rPr>
              <a:t>Use the Microsoft R capabilities in a solution</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3900860" y="218011"/>
          <a:ext cx="8029573" cy="654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6" name="Diagram 35"/>
          <p:cNvGraphicFramePr/>
          <p:nvPr>
            <p:extLst>
              <p:ext uri="{D42A27DB-BD31-4B8C-83A1-F6EECF244321}">
                <p14:modId xmlns:p14="http://schemas.microsoft.com/office/powerpoint/2010/main" val="672002647"/>
              </p:ext>
            </p:extLst>
          </p:nvPr>
        </p:nvGraphicFramePr>
        <p:xfrm>
          <a:off x="3866311" y="121118"/>
          <a:ext cx="8100961" cy="6697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0" y="19393"/>
            <a:ext cx="1487837" cy="1324786"/>
          </a:xfrm>
          <a:prstGeom prst="rect">
            <a:avLst/>
          </a:prstGeom>
        </p:spPr>
      </p:pic>
      <p:sp>
        <p:nvSpPr>
          <p:cNvPr id="3" name="Title 2"/>
          <p:cNvSpPr>
            <a:spLocks noGrp="1"/>
          </p:cNvSpPr>
          <p:nvPr>
            <p:ph type="title" idx="4294967295"/>
          </p:nvPr>
        </p:nvSpPr>
        <p:spPr>
          <a:xfrm>
            <a:off x="2422525" y="142875"/>
            <a:ext cx="10013950" cy="917575"/>
          </a:xfrm>
        </p:spPr>
        <p:txBody>
          <a:bodyPr vert="horz" wrap="square" lIns="146304" tIns="91440" rIns="146304" bIns="91440" rtlCol="0" anchor="t">
            <a:noAutofit/>
          </a:bodyPr>
          <a:lstStyle/>
          <a:p>
            <a:r>
              <a:rPr lang="en-US" sz="4800" dirty="0"/>
              <a:t>Azure DevOps for Advanced Analytics</a:t>
            </a:r>
          </a:p>
        </p:txBody>
      </p:sp>
      <p:graphicFrame>
        <p:nvGraphicFramePr>
          <p:cNvPr id="12" name="Diagram 11"/>
          <p:cNvGraphicFramePr/>
          <p:nvPr>
            <p:extLst>
              <p:ext uri="{D42A27DB-BD31-4B8C-83A1-F6EECF244321}">
                <p14:modId xmlns:p14="http://schemas.microsoft.com/office/powerpoint/2010/main" val="3241115510"/>
              </p:ext>
            </p:extLst>
          </p:nvPr>
        </p:nvGraphicFramePr>
        <p:xfrm>
          <a:off x="581972" y="1183218"/>
          <a:ext cx="12248923" cy="57183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53467200"/>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3697</Words>
  <Application>Microsoft Office PowerPoint</Application>
  <PresentationFormat>Custom</PresentationFormat>
  <Paragraphs>802</Paragraphs>
  <Slides>52</Slides>
  <Notes>52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6" baseType="lpstr">
      <vt:lpstr>MS PGothic</vt:lpstr>
      <vt:lpstr>SimSun</vt:lpstr>
      <vt:lpstr>Arial</vt:lpstr>
      <vt:lpstr>Calibri</vt:lpstr>
      <vt:lpstr>Calibri Light</vt:lpstr>
      <vt:lpstr>Consolas</vt:lpstr>
      <vt:lpstr>Segoe UI</vt:lpstr>
      <vt:lpstr>Segoe UI Black</vt:lpstr>
      <vt:lpstr>Segoe UI Light</vt:lpstr>
      <vt:lpstr>Times New Roman</vt:lpstr>
      <vt:lpstr>Wingdings</vt:lpstr>
      <vt:lpstr>Wingdings 3</vt:lpstr>
      <vt:lpstr>FY15 Enterprise identity theme</vt:lpstr>
      <vt:lpstr>think-cell Slide</vt:lpstr>
      <vt:lpstr>PowerPoint Presentation</vt:lpstr>
      <vt:lpstr>Welcome!</vt:lpstr>
      <vt:lpstr>Lab:</vt:lpstr>
      <vt:lpstr>PowerPoint Presentation</vt:lpstr>
      <vt:lpstr>The Data Science Process and Platform</vt:lpstr>
      <vt:lpstr>The Team Data Science Process </vt:lpstr>
      <vt:lpstr>The Cortana Intelligence Platform</vt:lpstr>
      <vt:lpstr>DevOps for Data Science</vt:lpstr>
      <vt:lpstr>Azure DevOps for Advanced Analytics</vt:lpstr>
      <vt:lpstr>The R Programming Environment</vt:lpstr>
      <vt:lpstr>R Programing and Environment</vt:lpstr>
      <vt:lpstr>SQL</vt:lpstr>
      <vt:lpstr>R Data Types</vt:lpstr>
      <vt:lpstr>R Data Structures</vt:lpstr>
      <vt:lpstr>Lab:</vt:lpstr>
      <vt:lpstr>The Microsoft R Platform</vt:lpstr>
      <vt:lpstr>PowerPoint Presentation</vt:lpstr>
      <vt:lpstr>PowerPoint Presentation</vt:lpstr>
      <vt:lpstr>Microsoft R Open and R Client</vt:lpstr>
      <vt:lpstr>Microsoft R Components</vt:lpstr>
      <vt:lpstr>PowerPoint Presentation</vt:lpstr>
      <vt:lpstr>PowerPoint Presentation</vt:lpstr>
      <vt:lpstr>PowerPoint Presentation</vt:lpstr>
      <vt:lpstr>PowerPoint Presentation</vt:lpstr>
      <vt:lpstr>PowerPoint Presentation</vt:lpstr>
      <vt:lpstr>DeployR</vt:lpstr>
      <vt:lpstr>R  Module in Azure Machine Learning</vt:lpstr>
      <vt:lpstr>PowerPoint Presentation</vt:lpstr>
      <vt:lpstr>Microsoft ML Services in SQL Server</vt:lpstr>
      <vt:lpstr>Lab:</vt:lpstr>
      <vt:lpstr>R Client Options</vt:lpstr>
      <vt:lpstr>Microsoft R Development Tools</vt:lpstr>
      <vt:lpstr>Lab:</vt:lpstr>
      <vt:lpstr>Operationalize R</vt:lpstr>
      <vt:lpstr>Configuration and Operation</vt:lpstr>
      <vt:lpstr>PowerPoint Presentation</vt:lpstr>
      <vt:lpstr>CRAN/Microsoft R Open And Databases</vt:lpstr>
      <vt:lpstr>Microsoft ML Services in SQL Server</vt:lpstr>
      <vt:lpstr>T-SQL and R Interaction</vt:lpstr>
      <vt:lpstr>Lab:</vt:lpstr>
      <vt:lpstr>T-SQL and R Interaction</vt:lpstr>
      <vt:lpstr>Lab:</vt:lpstr>
      <vt:lpstr>Performance and Monitoring</vt:lpstr>
      <vt:lpstr>Lab:</vt:lpstr>
      <vt:lpstr>Security and Governance</vt:lpstr>
      <vt:lpstr>Lab:</vt:lpstr>
      <vt:lpstr>Packages</vt:lpstr>
      <vt:lpstr>Lab:</vt:lpstr>
      <vt:lpstr>Implementation Considerations</vt:lpstr>
      <vt:lpstr>Creating a Microsoft R Solution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2017-05-15T11:01:45Z</dcterms:modified>
</cp:coreProperties>
</file>